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8"/>
  </p:notesMasterIdLst>
  <p:sldIdLst>
    <p:sldId id="461" r:id="rId2"/>
    <p:sldId id="266" r:id="rId3"/>
    <p:sldId id="268" r:id="rId4"/>
    <p:sldId id="267" r:id="rId5"/>
    <p:sldId id="270" r:id="rId6"/>
    <p:sldId id="271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326" r:id="rId15"/>
    <p:sldId id="399" r:id="rId16"/>
    <p:sldId id="327" r:id="rId17"/>
    <p:sldId id="345" r:id="rId18"/>
    <p:sldId id="328" r:id="rId19"/>
    <p:sldId id="346" r:id="rId20"/>
    <p:sldId id="347" r:id="rId21"/>
    <p:sldId id="348" r:id="rId22"/>
    <p:sldId id="329" r:id="rId23"/>
    <p:sldId id="330" r:id="rId24"/>
    <p:sldId id="331" r:id="rId25"/>
    <p:sldId id="332" r:id="rId26"/>
    <p:sldId id="333" r:id="rId27"/>
    <p:sldId id="413" r:id="rId28"/>
    <p:sldId id="334" r:id="rId29"/>
    <p:sldId id="419" r:id="rId30"/>
    <p:sldId id="424" r:id="rId31"/>
    <p:sldId id="420" r:id="rId32"/>
    <p:sldId id="421" r:id="rId33"/>
    <p:sldId id="422" r:id="rId34"/>
    <p:sldId id="298" r:id="rId35"/>
    <p:sldId id="397" r:id="rId36"/>
    <p:sldId id="398" r:id="rId37"/>
    <p:sldId id="301" r:id="rId38"/>
    <p:sldId id="319" r:id="rId39"/>
    <p:sldId id="462" r:id="rId40"/>
    <p:sldId id="452" r:id="rId41"/>
    <p:sldId id="317" r:id="rId42"/>
    <p:sldId id="463" r:id="rId43"/>
    <p:sldId id="464" r:id="rId44"/>
    <p:sldId id="465" r:id="rId45"/>
    <p:sldId id="466" r:id="rId46"/>
    <p:sldId id="467" r:id="rId47"/>
    <p:sldId id="318" r:id="rId48"/>
    <p:sldId id="459" r:id="rId49"/>
    <p:sldId id="458" r:id="rId50"/>
    <p:sldId id="460" r:id="rId51"/>
    <p:sldId id="306" r:id="rId52"/>
    <p:sldId id="272" r:id="rId53"/>
    <p:sldId id="273" r:id="rId54"/>
    <p:sldId id="396" r:id="rId55"/>
    <p:sldId id="309" r:id="rId56"/>
    <p:sldId id="274" r:id="rId57"/>
    <p:sldId id="275" r:id="rId58"/>
    <p:sldId id="351" r:id="rId59"/>
    <p:sldId id="350" r:id="rId60"/>
    <p:sldId id="353" r:id="rId61"/>
    <p:sldId id="354" r:id="rId62"/>
    <p:sldId id="352" r:id="rId63"/>
    <p:sldId id="276" r:id="rId64"/>
    <p:sldId id="277" r:id="rId65"/>
    <p:sldId id="406" r:id="rId66"/>
    <p:sldId id="407" r:id="rId67"/>
    <p:sldId id="430" r:id="rId68"/>
    <p:sldId id="431" r:id="rId69"/>
    <p:sldId id="433" r:id="rId70"/>
    <p:sldId id="434" r:id="rId71"/>
    <p:sldId id="435" r:id="rId72"/>
    <p:sldId id="436" r:id="rId73"/>
    <p:sldId id="279" r:id="rId74"/>
    <p:sldId id="442" r:id="rId75"/>
    <p:sldId id="417" r:id="rId76"/>
    <p:sldId id="423" r:id="rId77"/>
    <p:sldId id="307" r:id="rId78"/>
    <p:sldId id="437" r:id="rId79"/>
    <p:sldId id="438" r:id="rId80"/>
    <p:sldId id="439" r:id="rId81"/>
    <p:sldId id="440" r:id="rId82"/>
    <p:sldId id="468" r:id="rId83"/>
    <p:sldId id="289" r:id="rId84"/>
    <p:sldId id="443" r:id="rId85"/>
    <p:sldId id="445" r:id="rId86"/>
    <p:sldId id="446" r:id="rId87"/>
    <p:sldId id="368" r:id="rId88"/>
    <p:sldId id="444" r:id="rId89"/>
    <p:sldId id="449" r:id="rId90"/>
    <p:sldId id="450" r:id="rId91"/>
    <p:sldId id="451" r:id="rId92"/>
    <p:sldId id="448" r:id="rId93"/>
    <p:sldId id="287" r:id="rId94"/>
    <p:sldId id="302" r:id="rId95"/>
    <p:sldId id="288" r:id="rId96"/>
    <p:sldId id="278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100"/>
    <a:srgbClr val="B04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53"/>
    <p:restoredTop sz="92708"/>
  </p:normalViewPr>
  <p:slideViewPr>
    <p:cSldViewPr snapToGrid="0" snapToObjects="1">
      <p:cViewPr varScale="1">
        <p:scale>
          <a:sx n="77" d="100"/>
          <a:sy n="77" d="100"/>
        </p:scale>
        <p:origin x="20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646B9-F620-C542-A251-772FBF073D75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73BB6-A8D5-DD4E-B9B2-2B0DF262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19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right rotate 10 around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73BB6-A8D5-DD4E-B9B2-2B0DF2625A6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13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rotate 6 around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73BB6-A8D5-DD4E-B9B2-2B0DF2625A6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08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rotate 6 around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73BB6-A8D5-DD4E-B9B2-2B0DF2625A6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40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73BB6-A8D5-DD4E-B9B2-2B0DF2625A6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09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4B7D9F2-122B-F248-9AD9-B2DA3FE21833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168473E-B0BF-ED4F-BA17-2B5600CB90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191213" y="262785"/>
            <a:ext cx="8761576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519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4B7D9F2-122B-F248-9AD9-B2DA3FE21833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168473E-B0BF-ED4F-BA17-2B5600CB90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4B7D9F2-122B-F248-9AD9-B2DA3FE21833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168473E-B0BF-ED4F-BA17-2B5600CB90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4B7D9F2-122B-F248-9AD9-B2DA3FE21833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168473E-B0BF-ED4F-BA17-2B5600CB90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21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0.png"/><Relationship Id="rId7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6305" y="1100424"/>
            <a:ext cx="8529221" cy="1790700"/>
          </a:xfrm>
        </p:spPr>
        <p:txBody>
          <a:bodyPr anchor="ctr" anchorCtr="0"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ECEG-5193: Algorithm Analysis and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86303" y="3334835"/>
            <a:ext cx="8571392" cy="853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300" dirty="0">
                <a:solidFill>
                  <a:schemeClr val="bg1"/>
                </a:solidFill>
              </a:rPr>
              <a:t>Analysis of Sorting and Searching algorithms</a:t>
            </a:r>
            <a:endParaRPr lang="en-US" sz="27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27DF478-88B7-41FD-9DAD-CCA9B4DEFCC9}"/>
              </a:ext>
            </a:extLst>
          </p:cNvPr>
          <p:cNvSpPr txBox="1">
            <a:spLocks/>
          </p:cNvSpPr>
          <p:nvPr/>
        </p:nvSpPr>
        <p:spPr>
          <a:xfrm>
            <a:off x="286304" y="4631891"/>
            <a:ext cx="8457646" cy="853345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cap="small" dirty="0">
                <a:solidFill>
                  <a:schemeClr val="bg1">
                    <a:lumMod val="75000"/>
                  </a:schemeClr>
                </a:solidFill>
              </a:rPr>
              <a:t>Binary Search Trees</a:t>
            </a:r>
            <a:endParaRPr lang="en-US" sz="3200" b="1" cap="small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8813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283427" y="521017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649" y="5002144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7533561" y="521017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4740323" y="3971499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89968" y="4476610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05757" y="3971499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39487" y="277712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50" y="1121302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cxnSp>
        <p:nvCxnSpPr>
          <p:cNvPr id="4" name="Straight Connector 3"/>
          <p:cNvCxnSpPr>
            <a:stCxn id="11" idx="2"/>
          </p:cNvCxnSpPr>
          <p:nvPr/>
        </p:nvCxnSpPr>
        <p:spPr>
          <a:xfrm>
            <a:off x="4155744" y="3609635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2"/>
          </p:cNvCxnSpPr>
          <p:nvPr/>
        </p:nvCxnSpPr>
        <p:spPr>
          <a:xfrm flipH="1">
            <a:off x="3425588" y="3609635"/>
            <a:ext cx="730156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2"/>
          </p:cNvCxnSpPr>
          <p:nvPr/>
        </p:nvCxnSpPr>
        <p:spPr>
          <a:xfrm>
            <a:off x="4155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175380" y="4812913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156580" y="4812913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557820" y="4826776"/>
            <a:ext cx="617560" cy="38339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2"/>
            <a:endCxn id="5" idx="0"/>
          </p:cNvCxnSpPr>
          <p:nvPr/>
        </p:nvCxnSpPr>
        <p:spPr>
          <a:xfrm>
            <a:off x="3222014" y="4804012"/>
            <a:ext cx="477670" cy="4061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2"/>
          </p:cNvCxnSpPr>
          <p:nvPr/>
        </p:nvCxnSpPr>
        <p:spPr>
          <a:xfrm>
            <a:off x="5156580" y="4804012"/>
            <a:ext cx="1039504" cy="4061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699683" y="604268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196084" y="604268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173409" y="608035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67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-0.196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9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0.01203 L 0.12795 0.03194 " pathEditMode="relative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07407E-6 L -0.08593 0.2238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6" y="1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471" y="125649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283427" y="521017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1816868" y="522013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5780964" y="521017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4740323" y="3971499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7461" y="597758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05757" y="3971499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39487" y="277712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50" y="1121302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cxnSp>
        <p:nvCxnSpPr>
          <p:cNvPr id="4" name="Straight Connector 3"/>
          <p:cNvCxnSpPr>
            <a:stCxn id="11" idx="2"/>
          </p:cNvCxnSpPr>
          <p:nvPr/>
        </p:nvCxnSpPr>
        <p:spPr>
          <a:xfrm>
            <a:off x="4155744" y="3609635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2"/>
          </p:cNvCxnSpPr>
          <p:nvPr/>
        </p:nvCxnSpPr>
        <p:spPr>
          <a:xfrm flipH="1">
            <a:off x="3425588" y="3609635"/>
            <a:ext cx="730156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2"/>
          </p:cNvCxnSpPr>
          <p:nvPr/>
        </p:nvCxnSpPr>
        <p:spPr>
          <a:xfrm>
            <a:off x="4155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175380" y="4812913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156580" y="4812913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557820" y="4826776"/>
            <a:ext cx="617560" cy="38339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2"/>
            <a:endCxn id="5" idx="0"/>
          </p:cNvCxnSpPr>
          <p:nvPr/>
        </p:nvCxnSpPr>
        <p:spPr>
          <a:xfrm>
            <a:off x="3222014" y="4804012"/>
            <a:ext cx="477670" cy="4061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2"/>
          </p:cNvCxnSpPr>
          <p:nvPr/>
        </p:nvCxnSpPr>
        <p:spPr>
          <a:xfrm>
            <a:off x="5156580" y="4804012"/>
            <a:ext cx="1039504" cy="4061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699683" y="604268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196084" y="604268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173409" y="608035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9" idx="3"/>
          </p:cNvCxnSpPr>
          <p:nvPr/>
        </p:nvCxnSpPr>
        <p:spPr>
          <a:xfrm flipH="1">
            <a:off x="1589974" y="6003818"/>
            <a:ext cx="362803" cy="39002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47790" y="2777122"/>
            <a:ext cx="25974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4"/>
                </a:solidFill>
              </a:rPr>
              <a:t>Q: Is this the only binary search tree I could possibly build with these values?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20466" y="4100561"/>
            <a:ext cx="21362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CF6E6C"/>
                </a:solidFill>
              </a:rPr>
              <a:t>A: </a:t>
            </a:r>
            <a:r>
              <a:rPr lang="en-US" sz="2000" b="1" dirty="0">
                <a:solidFill>
                  <a:srgbClr val="CF6E6C"/>
                </a:solidFill>
              </a:rPr>
              <a:t>No.</a:t>
            </a:r>
            <a:r>
              <a:rPr lang="en-US" sz="2000" dirty="0">
                <a:solidFill>
                  <a:srgbClr val="CF6E6C"/>
                </a:solidFill>
              </a:rPr>
              <a:t>  I made choices about which nodes to choose when.  Any choices would have been fine.</a:t>
            </a:r>
          </a:p>
        </p:txBody>
      </p:sp>
    </p:spTree>
    <p:extLst>
      <p:ext uri="{BB962C8B-B14F-4D97-AF65-F5344CB8AC3E}">
        <p14:creationId xmlns:p14="http://schemas.microsoft.com/office/powerpoint/2010/main" val="184193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197" y="195271"/>
            <a:ext cx="7886700" cy="841909"/>
          </a:xfrm>
        </p:spPr>
        <p:txBody>
          <a:bodyPr>
            <a:normAutofit/>
          </a:bodyPr>
          <a:lstStyle/>
          <a:p>
            <a:r>
              <a:rPr lang="en-US" dirty="0"/>
              <a:t>this should look familiar</a:t>
            </a:r>
          </a:p>
        </p:txBody>
      </p:sp>
      <p:sp>
        <p:nvSpPr>
          <p:cNvPr id="5" name="Rectangle 4"/>
          <p:cNvSpPr/>
          <p:nvPr/>
        </p:nvSpPr>
        <p:spPr>
          <a:xfrm>
            <a:off x="3143532" y="3083649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6969456" y="5670884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3131022" y="442211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36943" y="4476610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0500" y="5254628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19785" y="3016252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58769" y="3341095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155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628650" y="1055155"/>
            <a:ext cx="4189010" cy="841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4"/>
                </a:solidFill>
              </a:rPr>
              <a:t>kinda</a:t>
            </a:r>
            <a:r>
              <a:rPr lang="en-US" sz="3600" dirty="0">
                <a:solidFill>
                  <a:schemeClr val="accent4"/>
                </a:solidFill>
              </a:rPr>
              <a:t> like </a:t>
            </a:r>
            <a:r>
              <a:rPr lang="en-US" sz="3600" dirty="0" err="1">
                <a:solidFill>
                  <a:schemeClr val="accent4"/>
                </a:solidFill>
              </a:rPr>
              <a:t>QuickSort</a:t>
            </a:r>
            <a:endParaRPr lang="en-US" sz="3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33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01319 L -0.14947 -0.0842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65" y="-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 L -0.69722 -0.09745 " pathEditMode="relative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79 0.02106 L -0.1474 0.228 " pathEditMode="relative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 -0.02894 L 0.25642 0.18194 " pathEditMode="relative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3 -0.02291 L -0.41875 -0.21829 " pathEditMode="relative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95" y="75410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834912" y="484003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657437" y="484003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3539318" y="474516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2888775" y="376323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Rectangle 8"/>
          <p:cNvSpPr/>
          <p:nvPr/>
        </p:nvSpPr>
        <p:spPr>
          <a:xfrm>
            <a:off x="252623" y="591523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651" y="374944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06220" y="268183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50" y="1121302"/>
            <a:ext cx="83960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49123" y="484003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8319" y="484003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53529" y="474516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402986" y="376323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23851" y="590764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728862" y="374944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20431" y="268183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331491" y="3384168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134434" y="4404132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805896" y="3350669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688451" y="4432068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9" idx="2"/>
          </p:cNvCxnSpPr>
          <p:nvPr/>
        </p:nvCxnSpPr>
        <p:spPr>
          <a:xfrm>
            <a:off x="6054134" y="4418277"/>
            <a:ext cx="620260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5" idx="0"/>
          </p:cNvCxnSpPr>
          <p:nvPr/>
        </p:nvCxnSpPr>
        <p:spPr>
          <a:xfrm>
            <a:off x="1511949" y="4432068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" idx="2"/>
            <a:endCxn id="10" idx="0"/>
          </p:cNvCxnSpPr>
          <p:nvPr/>
        </p:nvCxnSpPr>
        <p:spPr>
          <a:xfrm flipH="1">
            <a:off x="1539923" y="3350669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6" idx="0"/>
          </p:cNvCxnSpPr>
          <p:nvPr/>
        </p:nvCxnSpPr>
        <p:spPr>
          <a:xfrm flipH="1">
            <a:off x="982709" y="4444204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 flipH="1">
            <a:off x="577895" y="5498151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6319162" y="5498151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9" idx="2"/>
            <a:endCxn id="15" idx="0"/>
          </p:cNvCxnSpPr>
          <p:nvPr/>
        </p:nvCxnSpPr>
        <p:spPr>
          <a:xfrm flipH="1">
            <a:off x="5403591" y="4418277"/>
            <a:ext cx="650543" cy="42175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9" idx="0"/>
          </p:cNvCxnSpPr>
          <p:nvPr/>
        </p:nvCxnSpPr>
        <p:spPr>
          <a:xfrm flipH="1">
            <a:off x="6054134" y="3339176"/>
            <a:ext cx="771667" cy="4102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214651" y="5980450"/>
            <a:ext cx="3003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Binary Search Tree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85010" y="5752550"/>
            <a:ext cx="22095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F6E6C"/>
                </a:solidFill>
              </a:rPr>
              <a:t>NOT</a:t>
            </a:r>
            <a:r>
              <a:rPr lang="en-US" sz="2800" dirty="0">
                <a:solidFill>
                  <a:srgbClr val="CF6E6C"/>
                </a:solidFill>
              </a:rPr>
              <a:t> a Binary Search Tree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4638261" y="2478157"/>
            <a:ext cx="0" cy="4228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023851" y="205935"/>
            <a:ext cx="3000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Which of these is a BST?</a:t>
            </a:r>
          </a:p>
        </p:txBody>
      </p:sp>
    </p:spTree>
    <p:extLst>
      <p:ext uri="{BB962C8B-B14F-4D97-AF65-F5344CB8AC3E}">
        <p14:creationId xmlns:p14="http://schemas.microsoft.com/office/powerpoint/2010/main" val="180535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40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err="1"/>
              <a:t>TreeSort</a:t>
            </a:r>
            <a:endParaRPr lang="en-US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98" y="2194960"/>
            <a:ext cx="7886700" cy="73867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Output all the elements in sorted order!</a:t>
            </a:r>
          </a:p>
          <a:p>
            <a:endParaRPr lang="en-US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03BB99-E8B0-8457-57F0-4E497D3656EF}"/>
              </a:ext>
            </a:extLst>
          </p:cNvPr>
          <p:cNvSpPr txBox="1">
            <a:spLocks/>
          </p:cNvSpPr>
          <p:nvPr/>
        </p:nvSpPr>
        <p:spPr>
          <a:xfrm>
            <a:off x="539198" y="3644486"/>
            <a:ext cx="2204002" cy="738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Traverse: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C67679-9AAD-A2A5-997A-1AADDB121F6C}"/>
              </a:ext>
            </a:extLst>
          </p:cNvPr>
          <p:cNvSpPr txBox="1"/>
          <p:nvPr/>
        </p:nvSpPr>
        <p:spPr>
          <a:xfrm>
            <a:off x="2663687" y="3612104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/>
              <a:t>InOrder</a:t>
            </a:r>
            <a:r>
              <a:rPr lang="en-US" sz="3200" b="1" dirty="0"/>
              <a:t> Traversal</a:t>
            </a:r>
          </a:p>
        </p:txBody>
      </p:sp>
    </p:spTree>
    <p:extLst>
      <p:ext uri="{BB962C8B-B14F-4D97-AF65-F5344CB8AC3E}">
        <p14:creationId xmlns:p14="http://schemas.microsoft.com/office/powerpoint/2010/main" val="222713152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056688" y="2577318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8996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6370048" y="3476444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87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5873938" y="4420635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5534050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6154434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</p:spTree>
    <p:extLst>
      <p:ext uri="{BB962C8B-B14F-4D97-AF65-F5344CB8AC3E}">
        <p14:creationId xmlns:p14="http://schemas.microsoft.com/office/powerpoint/2010/main" val="259262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5447430" y="5084252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5534050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6154434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</p:spTree>
    <p:extLst>
      <p:ext uri="{BB962C8B-B14F-4D97-AF65-F5344CB8AC3E}">
        <p14:creationId xmlns:p14="http://schemas.microsoft.com/office/powerpoint/2010/main" val="2775614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5873938" y="4420635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66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5534050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6154434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</p:spTree>
    <p:extLst>
      <p:ext uri="{BB962C8B-B14F-4D97-AF65-F5344CB8AC3E}">
        <p14:creationId xmlns:p14="http://schemas.microsoft.com/office/powerpoint/2010/main" val="205305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18" y="706040"/>
            <a:ext cx="9223749" cy="1313791"/>
          </a:xfrm>
        </p:spPr>
        <p:txBody>
          <a:bodyPr>
            <a:normAutofit fontScale="90000"/>
          </a:bodyPr>
          <a:lstStyle/>
          <a:p>
            <a:r>
              <a:rPr lang="en-US" dirty="0"/>
              <a:t>Some data structures </a:t>
            </a:r>
            <a:br>
              <a:rPr lang="en-US" dirty="0"/>
            </a:br>
            <a:r>
              <a:rPr lang="en-US" sz="3600" dirty="0"/>
              <a:t>for storing objects like          (aka, </a:t>
            </a:r>
            <a:r>
              <a:rPr lang="en-US" sz="3600" dirty="0">
                <a:solidFill>
                  <a:srgbClr val="CF6E6C"/>
                </a:solidFill>
              </a:rPr>
              <a:t>nodes</a:t>
            </a:r>
            <a:r>
              <a:rPr lang="en-US" sz="3600" dirty="0"/>
              <a:t> with </a:t>
            </a:r>
            <a:r>
              <a:rPr lang="en-US" sz="3600" dirty="0">
                <a:solidFill>
                  <a:srgbClr val="CF6E6C"/>
                </a:solidFill>
              </a:rPr>
              <a:t>keys</a:t>
            </a:r>
            <a:r>
              <a:rPr lang="en-US" sz="3600" dirty="0"/>
              <a:t>)  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 </a:t>
            </a:r>
            <a:br>
              <a:rPr lang="en-US" sz="4000" dirty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1050"/>
            <a:ext cx="7886700" cy="5346949"/>
          </a:xfrm>
        </p:spPr>
        <p:txBody>
          <a:bodyPr>
            <a:normAutofit/>
          </a:bodyPr>
          <a:lstStyle/>
          <a:p>
            <a:r>
              <a:rPr lang="en-US" dirty="0"/>
              <a:t>(Sorted) arrays: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Linked lists: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basic operations:</a:t>
            </a:r>
          </a:p>
          <a:p>
            <a:pPr lvl="1"/>
            <a:r>
              <a:rPr lang="en-US" dirty="0">
                <a:solidFill>
                  <a:srgbClr val="CF6E6C"/>
                </a:solidFill>
              </a:rPr>
              <a:t>INSERT, DELETE, SEARCH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341196" y="4340078"/>
            <a:ext cx="8452732" cy="655334"/>
            <a:chOff x="62618" y="3220870"/>
            <a:chExt cx="8452732" cy="655334"/>
          </a:xfrm>
        </p:grpSpPr>
        <p:sp>
          <p:nvSpPr>
            <p:cNvPr id="4" name="Rectangle 3"/>
            <p:cNvSpPr/>
            <p:nvPr/>
          </p:nvSpPr>
          <p:spPr>
            <a:xfrm>
              <a:off x="4553815" y="3220871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331936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7910870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775694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7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245233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467112" y="3220872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40518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2" name="Straight Arrow Connector 11"/>
            <p:cNvCxnSpPr>
              <a:stCxn id="8" idx="3"/>
              <a:endCxn id="5" idx="1"/>
            </p:cNvCxnSpPr>
            <p:nvPr/>
          </p:nvCxnSpPr>
          <p:spPr>
            <a:xfrm>
              <a:off x="1849713" y="3548539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3"/>
              <a:endCxn id="9" idx="1"/>
            </p:cNvCxnSpPr>
            <p:nvPr/>
          </p:nvCxnSpPr>
          <p:spPr>
            <a:xfrm flipV="1">
              <a:off x="2936416" y="3548538"/>
              <a:ext cx="530696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9" idx="3"/>
              <a:endCxn id="4" idx="1"/>
            </p:cNvCxnSpPr>
            <p:nvPr/>
          </p:nvCxnSpPr>
          <p:spPr>
            <a:xfrm flipV="1">
              <a:off x="4071592" y="3548537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4" idx="3"/>
              <a:endCxn id="10" idx="1"/>
            </p:cNvCxnSpPr>
            <p:nvPr/>
          </p:nvCxnSpPr>
          <p:spPr>
            <a:xfrm flipV="1">
              <a:off x="5158295" y="3548536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3"/>
              <a:endCxn id="7" idx="1"/>
            </p:cNvCxnSpPr>
            <p:nvPr/>
          </p:nvCxnSpPr>
          <p:spPr>
            <a:xfrm>
              <a:off x="6244998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7" idx="3"/>
              <a:endCxn id="6" idx="1"/>
            </p:cNvCxnSpPr>
            <p:nvPr/>
          </p:nvCxnSpPr>
          <p:spPr>
            <a:xfrm flipV="1">
              <a:off x="7380174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763010" y="3548535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2618" y="3363869"/>
              <a:ext cx="978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HEAD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523811" y="2347499"/>
            <a:ext cx="4986970" cy="713697"/>
            <a:chOff x="1258028" y="5421898"/>
            <a:chExt cx="4463888" cy="655620"/>
          </a:xfrm>
        </p:grpSpPr>
        <p:sp>
          <p:nvSpPr>
            <p:cNvPr id="45" name="Rectangle 44"/>
            <p:cNvSpPr/>
            <p:nvPr/>
          </p:nvSpPr>
          <p:spPr>
            <a:xfrm>
              <a:off x="3226140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910981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117436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499308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7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258028" y="5422187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1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589556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862724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60" name="Rectangle 59"/>
          <p:cNvSpPr/>
          <p:nvPr/>
        </p:nvSpPr>
        <p:spPr>
          <a:xfrm>
            <a:off x="4433727" y="723867"/>
            <a:ext cx="515808" cy="5999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5732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6300527" y="5074667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66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5534050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6154434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</p:spTree>
    <p:extLst>
      <p:ext uri="{BB962C8B-B14F-4D97-AF65-F5344CB8AC3E}">
        <p14:creationId xmlns:p14="http://schemas.microsoft.com/office/powerpoint/2010/main" val="1806734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5821589" y="4467284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66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5534050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6154434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</p:spTree>
    <p:extLst>
      <p:ext uri="{BB962C8B-B14F-4D97-AF65-F5344CB8AC3E}">
        <p14:creationId xmlns:p14="http://schemas.microsoft.com/office/powerpoint/2010/main" val="244273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6364347" y="3503333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5912084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35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6926930" y="4461818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5912084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6343466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83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6382506" y="3519248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5912084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6343466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881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056689" y="2594509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5912084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6343466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082AD-AB08-664D-962B-C875D4537825}"/>
              </a:ext>
            </a:extLst>
          </p:cNvPr>
          <p:cNvSpPr txBox="1"/>
          <p:nvPr/>
        </p:nvSpPr>
        <p:spPr>
          <a:xfrm>
            <a:off x="6766611" y="5738586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36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833834" y="3537147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5912084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6343466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082AD-AB08-664D-962B-C875D4537825}"/>
              </a:ext>
            </a:extLst>
          </p:cNvPr>
          <p:cNvSpPr txBox="1"/>
          <p:nvPr/>
        </p:nvSpPr>
        <p:spPr>
          <a:xfrm>
            <a:off x="6766611" y="5738586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8774F7-DB0D-4447-9D8E-7B3A18DF9FE7}"/>
              </a:ext>
            </a:extLst>
          </p:cNvPr>
          <p:cNvSpPr txBox="1"/>
          <p:nvPr/>
        </p:nvSpPr>
        <p:spPr>
          <a:xfrm>
            <a:off x="7189756" y="5726706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7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4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>
            <a:extLst>
              <a:ext uri="{FF2B5EF4-FFF2-40B4-BE49-F238E27FC236}">
                <a16:creationId xmlns:a16="http://schemas.microsoft.com/office/drawing/2014/main" id="{0CE2B9DE-3404-354B-AC0B-F5133C4036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9826" y="152150"/>
            <a:ext cx="8395999" cy="79775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tr-TR" dirty="0" err="1"/>
              <a:t>TreeSort</a:t>
            </a:r>
            <a:r>
              <a:rPr lang="en-US" altLang="tr-TR" dirty="0"/>
              <a:t> Analysis</a:t>
            </a:r>
          </a:p>
        </p:txBody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9F117725-9AEB-F24B-81DF-1F23305EC1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9827" y="1292223"/>
            <a:ext cx="4798034" cy="5366994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tr-TR" sz="2400" b="1" dirty="0"/>
              <a:t>Inserting an item </a:t>
            </a:r>
            <a:r>
              <a:rPr lang="en-US" altLang="tr-TR" sz="2400" dirty="0"/>
              <a:t>into a binary search tree:</a:t>
            </a:r>
          </a:p>
          <a:p>
            <a:pPr lvl="1" eaLnBrk="1" hangingPunct="1">
              <a:defRPr/>
            </a:pPr>
            <a:r>
              <a:rPr lang="en-US" altLang="tr-TR" dirty="0"/>
              <a:t>Worst Case:  O(</a:t>
            </a:r>
            <a:r>
              <a:rPr lang="en-US" altLang="tr-TR" i="1" dirty="0"/>
              <a:t>n</a:t>
            </a:r>
            <a:r>
              <a:rPr lang="en-US" altLang="tr-TR" dirty="0"/>
              <a:t>)</a:t>
            </a:r>
          </a:p>
          <a:p>
            <a:pPr lvl="1" eaLnBrk="1" hangingPunct="1">
              <a:defRPr/>
            </a:pPr>
            <a:r>
              <a:rPr lang="en-US" altLang="tr-TR" dirty="0"/>
              <a:t>Average Case:  O(log</a:t>
            </a:r>
            <a:r>
              <a:rPr lang="en-US" altLang="tr-TR" baseline="-25000" dirty="0"/>
              <a:t>2</a:t>
            </a:r>
            <a:r>
              <a:rPr lang="en-US" altLang="tr-TR" i="1" dirty="0"/>
              <a:t>n</a:t>
            </a:r>
            <a:r>
              <a:rPr lang="en-US" altLang="tr-TR" dirty="0"/>
              <a:t>)</a:t>
            </a:r>
          </a:p>
          <a:p>
            <a:pPr eaLnBrk="1" hangingPunct="1">
              <a:defRPr/>
            </a:pPr>
            <a:r>
              <a:rPr lang="en-US" altLang="tr-TR" sz="2400" b="1" dirty="0"/>
              <a:t>Inserting </a:t>
            </a:r>
            <a:r>
              <a:rPr lang="en-US" altLang="tr-TR" sz="2400" b="1" i="1" dirty="0"/>
              <a:t>n</a:t>
            </a:r>
            <a:r>
              <a:rPr lang="en-US" altLang="tr-TR" sz="2400" b="1" dirty="0"/>
              <a:t> items </a:t>
            </a:r>
            <a:r>
              <a:rPr lang="en-US" altLang="tr-TR" sz="2400" dirty="0"/>
              <a:t>into a binary search tree:</a:t>
            </a:r>
          </a:p>
          <a:p>
            <a:pPr lvl="1" eaLnBrk="1" hangingPunct="1">
              <a:defRPr/>
            </a:pPr>
            <a:r>
              <a:rPr lang="en-US" altLang="tr-TR" dirty="0"/>
              <a:t>Worst Case: (1 + 2 + ... + </a:t>
            </a:r>
            <a:r>
              <a:rPr lang="en-US" altLang="tr-TR" i="1" dirty="0"/>
              <a:t>n</a:t>
            </a:r>
            <a:r>
              <a:rPr lang="en-US" altLang="tr-TR" dirty="0"/>
              <a:t>) 	</a:t>
            </a:r>
            <a:br>
              <a:rPr lang="en-US" altLang="tr-TR" dirty="0">
                <a:sym typeface="Wingdings" panose="05000000000000000000" pitchFamily="2" charset="2"/>
              </a:rPr>
            </a:br>
            <a:r>
              <a:rPr lang="en-US" altLang="tr-TR" dirty="0"/>
              <a:t>O(</a:t>
            </a:r>
            <a:r>
              <a:rPr lang="en-US" altLang="tr-TR" i="1" dirty="0"/>
              <a:t>n</a:t>
            </a:r>
            <a:r>
              <a:rPr lang="en-US" altLang="tr-TR" baseline="30000" dirty="0"/>
              <a:t>2</a:t>
            </a:r>
            <a:r>
              <a:rPr lang="en-US" altLang="tr-TR" dirty="0"/>
              <a:t>)</a:t>
            </a:r>
          </a:p>
          <a:p>
            <a:pPr lvl="1" eaLnBrk="1" hangingPunct="1">
              <a:defRPr/>
            </a:pPr>
            <a:r>
              <a:rPr lang="en-US" altLang="tr-TR" dirty="0"/>
              <a:t>Average Case: O(</a:t>
            </a:r>
            <a:r>
              <a:rPr lang="en-US" altLang="tr-TR" i="1" dirty="0"/>
              <a:t>n</a:t>
            </a:r>
            <a:r>
              <a:rPr lang="en-US" altLang="tr-TR" dirty="0"/>
              <a:t>log</a:t>
            </a:r>
            <a:r>
              <a:rPr lang="en-US" altLang="tr-TR" baseline="-25000" dirty="0"/>
              <a:t>2</a:t>
            </a:r>
            <a:r>
              <a:rPr lang="en-US" altLang="tr-TR" i="1" dirty="0"/>
              <a:t>n</a:t>
            </a:r>
            <a:r>
              <a:rPr lang="en-US" altLang="tr-TR" dirty="0"/>
              <a:t>)</a:t>
            </a:r>
          </a:p>
          <a:p>
            <a:pPr eaLnBrk="1" hangingPunct="1">
              <a:defRPr/>
            </a:pPr>
            <a:r>
              <a:rPr lang="en-US" altLang="tr-TR" sz="2400" b="1" dirty="0" err="1"/>
              <a:t>Inorder</a:t>
            </a:r>
            <a:r>
              <a:rPr lang="en-US" altLang="tr-TR" sz="2400" b="1" dirty="0"/>
              <a:t> traversal and copy items back into array:</a:t>
            </a:r>
          </a:p>
          <a:p>
            <a:pPr lvl="1">
              <a:defRPr/>
            </a:pPr>
            <a:r>
              <a:rPr lang="en-US" altLang="tr-TR" dirty="0">
                <a:sym typeface="Wingdings" panose="05000000000000000000" pitchFamily="2" charset="2"/>
              </a:rPr>
              <a:t>O(</a:t>
            </a:r>
            <a:r>
              <a:rPr lang="en-US" altLang="tr-TR" i="1" dirty="0">
                <a:sym typeface="Wingdings" panose="05000000000000000000" pitchFamily="2" charset="2"/>
              </a:rPr>
              <a:t>n</a:t>
            </a:r>
            <a:r>
              <a:rPr lang="en-US" altLang="tr-TR" dirty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40B8C8-7419-BFF0-B611-77104BB993AD}"/>
              </a:ext>
            </a:extLst>
          </p:cNvPr>
          <p:cNvSpPr txBox="1"/>
          <p:nvPr/>
        </p:nvSpPr>
        <p:spPr>
          <a:xfrm>
            <a:off x="5221387" y="4926031"/>
            <a:ext cx="3823222" cy="2010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tr-TR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TreeSort</a:t>
            </a:r>
            <a:r>
              <a:rPr lang="en-US" altLang="tr-T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makes exactly the same comparisons of keys as </a:t>
            </a:r>
            <a:r>
              <a:rPr lang="en-US" altLang="tr-TR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QuickSort</a:t>
            </a:r>
            <a:r>
              <a:rPr lang="en-US" altLang="tr-T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the pivot for each sub-list is chosen to be the first key.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496F58-CD2D-B3D9-8946-CDEEE9DC3B93}"/>
              </a:ext>
            </a:extLst>
          </p:cNvPr>
          <p:cNvSpPr txBox="1"/>
          <p:nvPr/>
        </p:nvSpPr>
        <p:spPr>
          <a:xfrm>
            <a:off x="5406888" y="3286830"/>
            <a:ext cx="36079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altLang="tr-T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TreeSort</a:t>
            </a:r>
            <a:endParaRPr lang="en-US" altLang="tr-T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758CA-4803-57FC-EC31-99B35A5061AD}"/>
              </a:ext>
            </a:extLst>
          </p:cNvPr>
          <p:cNvSpPr txBox="1"/>
          <p:nvPr/>
        </p:nvSpPr>
        <p:spPr>
          <a:xfrm>
            <a:off x="5221387" y="3988212"/>
            <a:ext cx="38232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Worst Case:     </a:t>
            </a:r>
            <a:r>
              <a:rPr lang="en-US" alt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tr-TR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r-TR" sz="24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Case: </a:t>
            </a:r>
            <a:r>
              <a:rPr lang="en-US" alt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O(log</a:t>
            </a:r>
            <a:r>
              <a:rPr lang="en-US" altLang="tr-TR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tr-TR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7FE4D1-3F56-D45A-D4EB-9F065A29946A}"/>
              </a:ext>
            </a:extLst>
          </p:cNvPr>
          <p:cNvGrpSpPr/>
          <p:nvPr/>
        </p:nvGrpSpPr>
        <p:grpSpPr>
          <a:xfrm>
            <a:off x="2782485" y="3090346"/>
            <a:ext cx="6358004" cy="3658322"/>
            <a:chOff x="5768185" y="5049794"/>
            <a:chExt cx="6358004" cy="11031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832290-C4C3-1ED6-8C74-4A60AF8C0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1796" y="5080539"/>
              <a:ext cx="21550" cy="1071917"/>
            </a:xfrm>
            <a:prstGeom prst="line">
              <a:avLst/>
            </a:prstGeom>
            <a:ln w="19050">
              <a:solidFill>
                <a:srgbClr val="2405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D2E3204-7DC5-C315-6DE2-0B2BE5E69C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2185" y="5049794"/>
              <a:ext cx="4074004" cy="30745"/>
            </a:xfrm>
            <a:prstGeom prst="line">
              <a:avLst/>
            </a:prstGeom>
            <a:ln w="19050">
              <a:solidFill>
                <a:srgbClr val="2405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B7A125-3B34-851A-86A4-9B45FE421C1F}"/>
                </a:ext>
              </a:extLst>
            </p:cNvPr>
            <p:cNvCxnSpPr>
              <a:cxnSpLocks/>
            </p:cNvCxnSpPr>
            <p:nvPr/>
          </p:nvCxnSpPr>
          <p:spPr>
            <a:xfrm>
              <a:off x="5768185" y="6152918"/>
              <a:ext cx="2274379" cy="1"/>
            </a:xfrm>
            <a:prstGeom prst="line">
              <a:avLst/>
            </a:prstGeom>
            <a:ln w="19050">
              <a:solidFill>
                <a:srgbClr val="2405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032983" y="2555412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5912084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6343466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082AD-AB08-664D-962B-C875D4537825}"/>
              </a:ext>
            </a:extLst>
          </p:cNvPr>
          <p:cNvSpPr txBox="1"/>
          <p:nvPr/>
        </p:nvSpPr>
        <p:spPr>
          <a:xfrm>
            <a:off x="6766611" y="5738586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8774F7-DB0D-4447-9D8E-7B3A18DF9FE7}"/>
              </a:ext>
            </a:extLst>
          </p:cNvPr>
          <p:cNvSpPr txBox="1"/>
          <p:nvPr/>
        </p:nvSpPr>
        <p:spPr>
          <a:xfrm>
            <a:off x="7189756" y="5726706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7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6CC96-7FF7-D143-9CDA-C4EE9117406D}"/>
              </a:ext>
            </a:extLst>
          </p:cNvPr>
          <p:cNvSpPr txBox="1"/>
          <p:nvPr/>
        </p:nvSpPr>
        <p:spPr>
          <a:xfrm>
            <a:off x="7688707" y="5874890"/>
            <a:ext cx="129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Sorted!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8816A-B95F-E94D-80A3-1B11C8F5D9D2}"/>
              </a:ext>
            </a:extLst>
          </p:cNvPr>
          <p:cNvSpPr txBox="1"/>
          <p:nvPr/>
        </p:nvSpPr>
        <p:spPr>
          <a:xfrm>
            <a:off x="710583" y="5715298"/>
            <a:ext cx="3763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Runs in time O(n).</a:t>
            </a:r>
          </a:p>
        </p:txBody>
      </p:sp>
    </p:spTree>
    <p:extLst>
      <p:ext uri="{BB962C8B-B14F-4D97-AF65-F5344CB8AC3E}">
        <p14:creationId xmlns:p14="http://schemas.microsoft.com/office/powerpoint/2010/main" val="90259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>
            <a:extLst>
              <a:ext uri="{FF2B5EF4-FFF2-40B4-BE49-F238E27FC236}">
                <a16:creationId xmlns:a16="http://schemas.microsoft.com/office/drawing/2014/main" id="{FEB17E12-E62C-284B-A47D-01C536FCBE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2510" y="327991"/>
            <a:ext cx="8312840" cy="6858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tr-TR" sz="3600" dirty="0"/>
              <a:t>Save a BST to </a:t>
            </a:r>
            <a:r>
              <a:rPr lang="en-US" altLang="tr-TR" sz="3600" dirty="0" err="1"/>
              <a:t>aFile</a:t>
            </a:r>
            <a:endParaRPr lang="en-US" altLang="tr-TR" sz="36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26DA8A6-49C2-41DE-DF7B-8DC76388AF5D}"/>
              </a:ext>
            </a:extLst>
          </p:cNvPr>
          <p:cNvSpPr txBox="1">
            <a:spLocks noChangeArrowheads="1"/>
          </p:cNvSpPr>
          <p:nvPr/>
        </p:nvSpPr>
        <p:spPr>
          <a:xfrm>
            <a:off x="353831" y="4628531"/>
            <a:ext cx="4937763" cy="208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tr-TR" sz="2800" dirty="0"/>
              <a:t>Use an </a:t>
            </a:r>
            <a:r>
              <a:rPr lang="en-US" altLang="tr-TR" sz="2800" dirty="0" err="1"/>
              <a:t>InOrder</a:t>
            </a:r>
            <a:r>
              <a:rPr lang="en-US" altLang="tr-TR" sz="2800" dirty="0"/>
              <a:t> traversal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tr-TR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the nodes of the BST into a file.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tr-T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the number of nodes (n)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1A460597-7559-1154-09AB-F6C9380CE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9093" y="5121845"/>
            <a:ext cx="3667493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sz="2800" dirty="0">
                <a:solidFill>
                  <a:srgbClr val="000000"/>
                </a:solidFill>
              </a:rPr>
              <a:t>10  20  25 30  40  50  60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AA90D5-F17B-A765-8D78-118D45058FC2}"/>
              </a:ext>
            </a:extLst>
          </p:cNvPr>
          <p:cNvSpPr/>
          <p:nvPr/>
        </p:nvSpPr>
        <p:spPr>
          <a:xfrm flipH="1">
            <a:off x="5303532" y="4104860"/>
            <a:ext cx="57658" cy="275313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97B180-CA36-1703-5D3B-B17EE15D503F}"/>
              </a:ext>
            </a:extLst>
          </p:cNvPr>
          <p:cNvSpPr txBox="1"/>
          <p:nvPr/>
        </p:nvSpPr>
        <p:spPr>
          <a:xfrm>
            <a:off x="202510" y="4046807"/>
            <a:ext cx="3786806" cy="742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</a:t>
            </a:r>
            <a:r>
              <a:rPr lang="en-US" alt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DFCFFF2B-5D51-EBC1-9832-B44B931B98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88"/>
          <a:stretch/>
        </p:blipFill>
        <p:spPr bwMode="auto">
          <a:xfrm>
            <a:off x="3403119" y="952712"/>
            <a:ext cx="3842247" cy="309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4">
            <a:extLst>
              <a:ext uri="{FF2B5EF4-FFF2-40B4-BE49-F238E27FC236}">
                <a16:creationId xmlns:a16="http://schemas.microsoft.com/office/drawing/2014/main" id="{13A8DCEA-DA78-B011-89E9-58AAA6099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965" y="5926886"/>
            <a:ext cx="3379204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sz="2800" b="1" i="1" dirty="0">
                <a:solidFill>
                  <a:srgbClr val="000000"/>
                </a:solidFill>
              </a:rPr>
              <a:t>n</a:t>
            </a:r>
            <a:r>
              <a:rPr lang="en-US" altLang="tr-TR" sz="2800" dirty="0">
                <a:solidFill>
                  <a:srgbClr val="000000"/>
                </a:solidFill>
              </a:rPr>
              <a:t>: 7</a:t>
            </a:r>
          </a:p>
        </p:txBody>
      </p:sp>
    </p:spTree>
    <p:extLst>
      <p:ext uri="{BB962C8B-B14F-4D97-AF65-F5344CB8AC3E}">
        <p14:creationId xmlns:p14="http://schemas.microsoft.com/office/powerpoint/2010/main" val="3221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429" y="97760"/>
            <a:ext cx="7886700" cy="1325563"/>
          </a:xfrm>
        </p:spPr>
        <p:txBody>
          <a:bodyPr/>
          <a:lstStyle/>
          <a:p>
            <a:r>
              <a:rPr lang="en-US" dirty="0"/>
              <a:t>Sorted Arrays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8515350" cy="4573633"/>
          </a:xfrm>
        </p:spPr>
        <p:txBody>
          <a:bodyPr>
            <a:normAutofit/>
          </a:bodyPr>
          <a:lstStyle/>
          <a:p>
            <a:r>
              <a:rPr lang="en-US" dirty="0"/>
              <a:t>O(n) INSERT/DELETE:</a:t>
            </a:r>
          </a:p>
          <a:p>
            <a:pPr lvl="1"/>
            <a:r>
              <a:rPr lang="en-US" dirty="0"/>
              <a:t>First, find the relevant element (we’ll see how below), and then move a bunch elements in the array: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O(log(n)) SEARCH: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481463" y="473241"/>
            <a:ext cx="4203766" cy="547069"/>
            <a:chOff x="1308589" y="5421898"/>
            <a:chExt cx="4413327" cy="655617"/>
          </a:xfrm>
        </p:grpSpPr>
        <p:sp>
          <p:nvSpPr>
            <p:cNvPr id="59" name="Rectangle 58"/>
            <p:cNvSpPr/>
            <p:nvPr/>
          </p:nvSpPr>
          <p:spPr>
            <a:xfrm>
              <a:off x="3226140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965125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117436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499308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7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08589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1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589556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862724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151113" y="3172998"/>
            <a:ext cx="2874050" cy="713386"/>
            <a:chOff x="1258028" y="5422184"/>
            <a:chExt cx="2572592" cy="655334"/>
          </a:xfrm>
        </p:grpSpPr>
        <p:sp>
          <p:nvSpPr>
            <p:cNvPr id="68" name="Rectangle 67"/>
            <p:cNvSpPr/>
            <p:nvPr/>
          </p:nvSpPr>
          <p:spPr>
            <a:xfrm>
              <a:off x="3226140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910981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258028" y="5422187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1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89556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151113" y="5304009"/>
            <a:ext cx="4986970" cy="713697"/>
            <a:chOff x="1258028" y="5421898"/>
            <a:chExt cx="4463888" cy="655620"/>
          </a:xfrm>
        </p:grpSpPr>
        <p:sp>
          <p:nvSpPr>
            <p:cNvPr id="98" name="Rectangle 97"/>
            <p:cNvSpPr/>
            <p:nvPr/>
          </p:nvSpPr>
          <p:spPr>
            <a:xfrm>
              <a:off x="3226140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910981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117436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499308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7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258028" y="5422187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1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589556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862724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933353" y="6222225"/>
            <a:ext cx="423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</a:t>
            </a:r>
            <a:r>
              <a:rPr lang="en-US" sz="2000" dirty="0"/>
              <a:t>, Binary search to see if 3 is in A.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5462770" y="3172999"/>
            <a:ext cx="675313" cy="713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772209" y="3173309"/>
            <a:ext cx="675313" cy="713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7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061029" y="3173309"/>
            <a:ext cx="675313" cy="713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143807" y="3172998"/>
            <a:ext cx="675313" cy="7133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4.5</a:t>
            </a:r>
          </a:p>
        </p:txBody>
      </p:sp>
      <p:cxnSp>
        <p:nvCxnSpPr>
          <p:cNvPr id="110" name="Curved Connector 109"/>
          <p:cNvCxnSpPr>
            <a:stCxn id="98" idx="2"/>
            <a:endCxn id="99" idx="2"/>
          </p:cNvCxnSpPr>
          <p:nvPr/>
        </p:nvCxnSpPr>
        <p:spPr>
          <a:xfrm rot="5400000">
            <a:off x="2952872" y="5283067"/>
            <a:ext cx="12700" cy="1469270"/>
          </a:xfrm>
          <a:prstGeom prst="curvedConnector3">
            <a:avLst>
              <a:gd name="adj1" fmla="val 3734331"/>
            </a:avLst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1"/>
          <p:cNvSpPr/>
          <p:nvPr/>
        </p:nvSpPr>
        <p:spPr>
          <a:xfrm>
            <a:off x="3100742" y="6024052"/>
            <a:ext cx="707081" cy="1196566"/>
          </a:xfrm>
          <a:custGeom>
            <a:avLst/>
            <a:gdLst>
              <a:gd name="connsiteX0" fmla="*/ 0 w 314942"/>
              <a:gd name="connsiteY0" fmla="*/ 1160059 h 1160059"/>
              <a:gd name="connsiteX1" fmla="*/ 272955 w 314942"/>
              <a:gd name="connsiteY1" fmla="*/ 846161 h 1160059"/>
              <a:gd name="connsiteX2" fmla="*/ 313898 w 314942"/>
              <a:gd name="connsiteY2" fmla="*/ 0 h 116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942" h="1160059">
                <a:moveTo>
                  <a:pt x="0" y="1160059"/>
                </a:moveTo>
                <a:cubicBezTo>
                  <a:pt x="110319" y="1099781"/>
                  <a:pt x="220639" y="1039504"/>
                  <a:pt x="272955" y="846161"/>
                </a:cubicBezTo>
                <a:cubicBezTo>
                  <a:pt x="325271" y="652818"/>
                  <a:pt x="313898" y="0"/>
                  <a:pt x="313898" y="0"/>
                </a:cubicBezTo>
              </a:path>
            </a:pathLst>
          </a:custGeom>
          <a:noFill/>
          <a:ln w="28575">
            <a:solidFill>
              <a:schemeClr val="accent5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2306472" y="6052500"/>
            <a:ext cx="668740" cy="256647"/>
          </a:xfrm>
          <a:custGeom>
            <a:avLst/>
            <a:gdLst>
              <a:gd name="connsiteX0" fmla="*/ 0 w 668740"/>
              <a:gd name="connsiteY0" fmla="*/ 0 h 256647"/>
              <a:gd name="connsiteX1" fmla="*/ 150125 w 668740"/>
              <a:gd name="connsiteY1" fmla="*/ 204717 h 256647"/>
              <a:gd name="connsiteX2" fmla="*/ 477671 w 668740"/>
              <a:gd name="connsiteY2" fmla="*/ 245660 h 256647"/>
              <a:gd name="connsiteX3" fmla="*/ 668740 w 668740"/>
              <a:gd name="connsiteY3" fmla="*/ 40943 h 2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740" h="256647">
                <a:moveTo>
                  <a:pt x="0" y="0"/>
                </a:moveTo>
                <a:cubicBezTo>
                  <a:pt x="35256" y="81887"/>
                  <a:pt x="70513" y="163774"/>
                  <a:pt x="150125" y="204717"/>
                </a:cubicBezTo>
                <a:cubicBezTo>
                  <a:pt x="229737" y="245660"/>
                  <a:pt x="391235" y="272956"/>
                  <a:pt x="477671" y="245660"/>
                </a:cubicBezTo>
                <a:cubicBezTo>
                  <a:pt x="564107" y="218364"/>
                  <a:pt x="668740" y="40943"/>
                  <a:pt x="668740" y="40943"/>
                </a:cubicBezTo>
              </a:path>
            </a:pathLst>
          </a:custGeom>
          <a:noFill/>
          <a:ln w="28575">
            <a:solidFill>
              <a:schemeClr val="accent5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79F888-24DF-F441-9047-7710C3EB42F2}"/>
              </a:ext>
            </a:extLst>
          </p:cNvPr>
          <p:cNvSpPr txBox="1"/>
          <p:nvPr/>
        </p:nvSpPr>
        <p:spPr>
          <a:xfrm>
            <a:off x="4143807" y="3995030"/>
            <a:ext cx="423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</a:t>
            </a:r>
            <a:r>
              <a:rPr lang="en-US" sz="2000" dirty="0"/>
              <a:t>, insert 4.5</a:t>
            </a:r>
          </a:p>
        </p:txBody>
      </p:sp>
    </p:spTree>
    <p:extLst>
      <p:ext uri="{BB962C8B-B14F-4D97-AF65-F5344CB8AC3E}">
        <p14:creationId xmlns:p14="http://schemas.microsoft.com/office/powerpoint/2010/main" val="71908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10747 -3.33333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0.10747 -3.33333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10746 -3.33333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52" grpId="0" animBg="1"/>
      <p:bldP spid="53" grpId="0" animBg="1"/>
      <p:bldP spid="3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>
            <a:extLst>
              <a:ext uri="{FF2B5EF4-FFF2-40B4-BE49-F238E27FC236}">
                <a16:creationId xmlns:a16="http://schemas.microsoft.com/office/drawing/2014/main" id="{FEB17E12-E62C-284B-A47D-01C536FCBE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2510" y="327991"/>
            <a:ext cx="8312840" cy="6858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tr-TR" sz="3600" dirty="0"/>
              <a:t>Restore a BST File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26DA8A6-49C2-41DE-DF7B-8DC76388AF5D}"/>
              </a:ext>
            </a:extLst>
          </p:cNvPr>
          <p:cNvSpPr txBox="1">
            <a:spLocks noChangeArrowheads="1"/>
          </p:cNvSpPr>
          <p:nvPr/>
        </p:nvSpPr>
        <p:spPr>
          <a:xfrm>
            <a:off x="193812" y="1127815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tr-TR" sz="2400" b="0" dirty="0"/>
              <a:t>Restore it to its original shape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1A460597-7559-1154-09AB-F6C9380CE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0705" y="2321036"/>
            <a:ext cx="3786806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sz="2800" dirty="0">
                <a:solidFill>
                  <a:srgbClr val="000000"/>
                </a:solidFill>
              </a:rPr>
              <a:t>10  20  25 </a:t>
            </a:r>
            <a:r>
              <a:rPr lang="en-US" altLang="tr-TR" sz="2800" b="1" dirty="0">
                <a:solidFill>
                  <a:srgbClr val="000000"/>
                </a:solidFill>
              </a:rPr>
              <a:t>30</a:t>
            </a:r>
            <a:r>
              <a:rPr lang="en-US" altLang="tr-TR" sz="2800" dirty="0">
                <a:solidFill>
                  <a:srgbClr val="000000"/>
                </a:solidFill>
              </a:rPr>
              <a:t>  40  50  60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AA90D5-F17B-A765-8D78-118D45058FC2}"/>
              </a:ext>
            </a:extLst>
          </p:cNvPr>
          <p:cNvSpPr/>
          <p:nvPr/>
        </p:nvSpPr>
        <p:spPr>
          <a:xfrm flipH="1">
            <a:off x="4106855" y="2991680"/>
            <a:ext cx="45719" cy="379674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97B180-CA36-1703-5D3B-B17EE15D503F}"/>
              </a:ext>
            </a:extLst>
          </p:cNvPr>
          <p:cNvSpPr txBox="1"/>
          <p:nvPr/>
        </p:nvSpPr>
        <p:spPr>
          <a:xfrm>
            <a:off x="202511" y="1764079"/>
            <a:ext cx="3786806" cy="11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Restore</a:t>
            </a:r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the File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58C669C2-2FCD-81C9-B56F-B7FBFB245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4299" y="2395245"/>
            <a:ext cx="8696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sz="2800" i="1" dirty="0">
                <a:solidFill>
                  <a:srgbClr val="000000"/>
                </a:solidFill>
              </a:rPr>
              <a:t>n</a:t>
            </a:r>
            <a:r>
              <a:rPr lang="en-US" altLang="tr-TR" sz="2800" dirty="0">
                <a:solidFill>
                  <a:srgbClr val="000000"/>
                </a:solidFill>
              </a:rPr>
              <a:t>: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B8993-C4C4-92D3-B1AF-E08995A704F3}"/>
              </a:ext>
            </a:extLst>
          </p:cNvPr>
          <p:cNvSpPr txBox="1"/>
          <p:nvPr/>
        </p:nvSpPr>
        <p:spPr>
          <a:xfrm>
            <a:off x="193813" y="3726053"/>
            <a:ext cx="3913042" cy="2241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with an empty BST.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tr-TR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middle element to root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its left and right BSTs recursively.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2B5E3E62-2DBA-B243-C0C0-10F7203BA351}"/>
              </a:ext>
            </a:extLst>
          </p:cNvPr>
          <p:cNvSpPr/>
          <p:nvPr/>
        </p:nvSpPr>
        <p:spPr>
          <a:xfrm>
            <a:off x="6373468" y="2078240"/>
            <a:ext cx="149088" cy="25282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33B529-28BD-22FA-720C-E7206724083C}"/>
              </a:ext>
            </a:extLst>
          </p:cNvPr>
          <p:cNvSpPr/>
          <p:nvPr/>
        </p:nvSpPr>
        <p:spPr>
          <a:xfrm>
            <a:off x="6077779" y="3188640"/>
            <a:ext cx="710646" cy="677681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64354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3" grpId="0"/>
      <p:bldP spid="13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>
            <a:extLst>
              <a:ext uri="{FF2B5EF4-FFF2-40B4-BE49-F238E27FC236}">
                <a16:creationId xmlns:a16="http://schemas.microsoft.com/office/drawing/2014/main" id="{FEB17E12-E62C-284B-A47D-01C536FCBE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2510" y="327991"/>
            <a:ext cx="8312840" cy="6858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tr-TR" sz="3600" dirty="0"/>
              <a:t>Restore a BST File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26DA8A6-49C2-41DE-DF7B-8DC76388AF5D}"/>
              </a:ext>
            </a:extLst>
          </p:cNvPr>
          <p:cNvSpPr txBox="1">
            <a:spLocks noChangeArrowheads="1"/>
          </p:cNvSpPr>
          <p:nvPr/>
        </p:nvSpPr>
        <p:spPr>
          <a:xfrm>
            <a:off x="193812" y="1127815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tr-TR" sz="2400" b="0" dirty="0"/>
              <a:t>Restore it to its original shape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1A460597-7559-1154-09AB-F6C9380CE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0521" y="2321036"/>
            <a:ext cx="3786806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sz="2800" dirty="0">
                <a:solidFill>
                  <a:srgbClr val="000000"/>
                </a:solidFill>
              </a:rPr>
              <a:t>10  20  25  30  40  50  60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AA90D5-F17B-A765-8D78-118D45058FC2}"/>
              </a:ext>
            </a:extLst>
          </p:cNvPr>
          <p:cNvSpPr/>
          <p:nvPr/>
        </p:nvSpPr>
        <p:spPr>
          <a:xfrm flipH="1">
            <a:off x="3991187" y="3061252"/>
            <a:ext cx="45719" cy="379674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97B180-CA36-1703-5D3B-B17EE15D503F}"/>
              </a:ext>
            </a:extLst>
          </p:cNvPr>
          <p:cNvSpPr txBox="1"/>
          <p:nvPr/>
        </p:nvSpPr>
        <p:spPr>
          <a:xfrm>
            <a:off x="202511" y="1764079"/>
            <a:ext cx="3703568" cy="11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Restore</a:t>
            </a:r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the File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58C669C2-2FCD-81C9-B56F-B7FBFB245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4299" y="2395245"/>
            <a:ext cx="8696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sz="2800" i="1" dirty="0">
                <a:solidFill>
                  <a:srgbClr val="000000"/>
                </a:solidFill>
              </a:rPr>
              <a:t>n</a:t>
            </a:r>
            <a:r>
              <a:rPr lang="en-US" altLang="tr-TR" sz="2800" dirty="0">
                <a:solidFill>
                  <a:srgbClr val="000000"/>
                </a:solidFill>
              </a:rPr>
              <a:t>: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B8993-C4C4-92D3-B1AF-E08995A704F3}"/>
              </a:ext>
            </a:extLst>
          </p:cNvPr>
          <p:cNvSpPr txBox="1"/>
          <p:nvPr/>
        </p:nvSpPr>
        <p:spPr>
          <a:xfrm>
            <a:off x="193813" y="3726053"/>
            <a:ext cx="3785818" cy="2241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with an empty BST.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middle element to root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tr-TR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its left and right BSTs recursively.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2B5E3E62-2DBA-B243-C0C0-10F7203BA351}"/>
              </a:ext>
            </a:extLst>
          </p:cNvPr>
          <p:cNvSpPr/>
          <p:nvPr/>
        </p:nvSpPr>
        <p:spPr>
          <a:xfrm>
            <a:off x="7476710" y="1992743"/>
            <a:ext cx="149088" cy="25282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33B529-28BD-22FA-720C-E7206724083C}"/>
              </a:ext>
            </a:extLst>
          </p:cNvPr>
          <p:cNvSpPr/>
          <p:nvPr/>
        </p:nvSpPr>
        <p:spPr>
          <a:xfrm>
            <a:off x="6249357" y="3149471"/>
            <a:ext cx="710646" cy="677681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0B711DA6-A6CB-4E62-5D58-9ACDBD8FBCA2}"/>
              </a:ext>
            </a:extLst>
          </p:cNvPr>
          <p:cNvSpPr/>
          <p:nvPr/>
        </p:nvSpPr>
        <p:spPr>
          <a:xfrm>
            <a:off x="5377815" y="2056411"/>
            <a:ext cx="149088" cy="25282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ECD36F97-5FF5-8815-60F8-6CE188771784}"/>
              </a:ext>
            </a:extLst>
          </p:cNvPr>
          <p:cNvSpPr/>
          <p:nvPr/>
        </p:nvSpPr>
        <p:spPr>
          <a:xfrm>
            <a:off x="4678102" y="2395245"/>
            <a:ext cx="1545784" cy="460815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6DF7F47C-1AED-76F0-95F6-D29C7D39DABC}"/>
              </a:ext>
            </a:extLst>
          </p:cNvPr>
          <p:cNvSpPr/>
          <p:nvPr/>
        </p:nvSpPr>
        <p:spPr>
          <a:xfrm>
            <a:off x="6823836" y="2338767"/>
            <a:ext cx="1564167" cy="517294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3D03D6-16E0-CC78-9A45-3F0095FB45C2}"/>
              </a:ext>
            </a:extLst>
          </p:cNvPr>
          <p:cNvSpPr/>
          <p:nvPr/>
        </p:nvSpPr>
        <p:spPr>
          <a:xfrm>
            <a:off x="4998644" y="4089625"/>
            <a:ext cx="710646" cy="677681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BC548F-7D3F-0438-3192-515A236BE7D7}"/>
              </a:ext>
            </a:extLst>
          </p:cNvPr>
          <p:cNvSpPr/>
          <p:nvPr/>
        </p:nvSpPr>
        <p:spPr>
          <a:xfrm>
            <a:off x="7467395" y="4120563"/>
            <a:ext cx="710646" cy="677681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828989-83C9-718E-C0D7-FFB9A0DFFCD3}"/>
              </a:ext>
            </a:extLst>
          </p:cNvPr>
          <p:cNvCxnSpPr>
            <a:cxnSpLocks/>
            <a:stCxn id="16" idx="5"/>
            <a:endCxn id="11" idx="1"/>
          </p:cNvCxnSpPr>
          <p:nvPr/>
        </p:nvCxnSpPr>
        <p:spPr>
          <a:xfrm>
            <a:off x="6855931" y="3727908"/>
            <a:ext cx="715536" cy="491899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DDD82A-AC1E-D5E6-E343-E4B3555A0E4E}"/>
              </a:ext>
            </a:extLst>
          </p:cNvPr>
          <p:cNvCxnSpPr>
            <a:cxnSpLocks/>
            <a:stCxn id="16" idx="3"/>
            <a:endCxn id="10" idx="7"/>
          </p:cNvCxnSpPr>
          <p:nvPr/>
        </p:nvCxnSpPr>
        <p:spPr>
          <a:xfrm flipH="1">
            <a:off x="5605218" y="3727908"/>
            <a:ext cx="748211" cy="460961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99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>
            <a:extLst>
              <a:ext uri="{FF2B5EF4-FFF2-40B4-BE49-F238E27FC236}">
                <a16:creationId xmlns:a16="http://schemas.microsoft.com/office/drawing/2014/main" id="{FEB17E12-E62C-284B-A47D-01C536FCBE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2510" y="327991"/>
            <a:ext cx="8312840" cy="6858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tr-TR" sz="3600" dirty="0"/>
              <a:t>Restore a BST File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26DA8A6-49C2-41DE-DF7B-8DC76388AF5D}"/>
              </a:ext>
            </a:extLst>
          </p:cNvPr>
          <p:cNvSpPr txBox="1">
            <a:spLocks noChangeArrowheads="1"/>
          </p:cNvSpPr>
          <p:nvPr/>
        </p:nvSpPr>
        <p:spPr>
          <a:xfrm>
            <a:off x="193812" y="1127815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tr-TR" sz="2400" b="0" dirty="0"/>
              <a:t>Restore it to its original shape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1A460597-7559-1154-09AB-F6C9380CE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0521" y="2321036"/>
            <a:ext cx="3786806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sz="2800" dirty="0">
                <a:solidFill>
                  <a:srgbClr val="000000"/>
                </a:solidFill>
              </a:rPr>
              <a:t>10  </a:t>
            </a:r>
            <a:r>
              <a:rPr lang="en-US" altLang="tr-TR" sz="2800" b="1" dirty="0">
                <a:solidFill>
                  <a:srgbClr val="000000"/>
                </a:solidFill>
              </a:rPr>
              <a:t>20</a:t>
            </a:r>
            <a:r>
              <a:rPr lang="en-US" altLang="tr-TR" sz="2800" dirty="0">
                <a:solidFill>
                  <a:srgbClr val="000000"/>
                </a:solidFill>
              </a:rPr>
              <a:t>  25  30  40  50  60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AA90D5-F17B-A765-8D78-118D45058FC2}"/>
              </a:ext>
            </a:extLst>
          </p:cNvPr>
          <p:cNvSpPr/>
          <p:nvPr/>
        </p:nvSpPr>
        <p:spPr>
          <a:xfrm flipH="1">
            <a:off x="3991187" y="3061252"/>
            <a:ext cx="45719" cy="379674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97B180-CA36-1703-5D3B-B17EE15D503F}"/>
              </a:ext>
            </a:extLst>
          </p:cNvPr>
          <p:cNvSpPr txBox="1"/>
          <p:nvPr/>
        </p:nvSpPr>
        <p:spPr>
          <a:xfrm>
            <a:off x="202511" y="1764079"/>
            <a:ext cx="3742958" cy="11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Restore</a:t>
            </a:r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the File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58C669C2-2FCD-81C9-B56F-B7FBFB245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4299" y="2395245"/>
            <a:ext cx="8696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sz="2800" i="1" dirty="0">
                <a:solidFill>
                  <a:srgbClr val="000000"/>
                </a:solidFill>
              </a:rPr>
              <a:t>n</a:t>
            </a:r>
            <a:r>
              <a:rPr lang="en-US" altLang="tr-TR" sz="2800" dirty="0">
                <a:solidFill>
                  <a:srgbClr val="000000"/>
                </a:solidFill>
              </a:rPr>
              <a:t>: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B8993-C4C4-92D3-B1AF-E08995A704F3}"/>
              </a:ext>
            </a:extLst>
          </p:cNvPr>
          <p:cNvSpPr txBox="1"/>
          <p:nvPr/>
        </p:nvSpPr>
        <p:spPr>
          <a:xfrm>
            <a:off x="193813" y="3726053"/>
            <a:ext cx="3785818" cy="2241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with an empty BST.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middle element to root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tr-TR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its left and right BSTs recursively.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33B529-28BD-22FA-720C-E7206724083C}"/>
              </a:ext>
            </a:extLst>
          </p:cNvPr>
          <p:cNvSpPr/>
          <p:nvPr/>
        </p:nvSpPr>
        <p:spPr>
          <a:xfrm>
            <a:off x="6249357" y="3149471"/>
            <a:ext cx="710646" cy="677681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3D03D6-16E0-CC78-9A45-3F0095FB45C2}"/>
              </a:ext>
            </a:extLst>
          </p:cNvPr>
          <p:cNvSpPr/>
          <p:nvPr/>
        </p:nvSpPr>
        <p:spPr>
          <a:xfrm>
            <a:off x="4998644" y="4089625"/>
            <a:ext cx="710646" cy="677681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BC548F-7D3F-0438-3192-515A236BE7D7}"/>
              </a:ext>
            </a:extLst>
          </p:cNvPr>
          <p:cNvSpPr/>
          <p:nvPr/>
        </p:nvSpPr>
        <p:spPr>
          <a:xfrm>
            <a:off x="7467395" y="4120563"/>
            <a:ext cx="710646" cy="677681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828989-83C9-718E-C0D7-FFB9A0DFFCD3}"/>
              </a:ext>
            </a:extLst>
          </p:cNvPr>
          <p:cNvCxnSpPr>
            <a:cxnSpLocks/>
            <a:stCxn id="16" idx="5"/>
            <a:endCxn id="11" idx="1"/>
          </p:cNvCxnSpPr>
          <p:nvPr/>
        </p:nvCxnSpPr>
        <p:spPr>
          <a:xfrm>
            <a:off x="6855931" y="3727908"/>
            <a:ext cx="715536" cy="491899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DDD82A-AC1E-D5E6-E343-E4B3555A0E4E}"/>
              </a:ext>
            </a:extLst>
          </p:cNvPr>
          <p:cNvCxnSpPr>
            <a:cxnSpLocks/>
            <a:stCxn id="16" idx="3"/>
            <a:endCxn id="10" idx="7"/>
          </p:cNvCxnSpPr>
          <p:nvPr/>
        </p:nvCxnSpPr>
        <p:spPr>
          <a:xfrm flipH="1">
            <a:off x="5605218" y="3727908"/>
            <a:ext cx="748211" cy="460961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3CE0EDD9-B0C9-AD7B-B43D-3EB288A9AC8E}"/>
              </a:ext>
            </a:extLst>
          </p:cNvPr>
          <p:cNvSpPr/>
          <p:nvPr/>
        </p:nvSpPr>
        <p:spPr>
          <a:xfrm>
            <a:off x="4245626" y="5231409"/>
            <a:ext cx="710646" cy="677681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7749A2-3119-1FF5-6853-E20CC76BF428}"/>
              </a:ext>
            </a:extLst>
          </p:cNvPr>
          <p:cNvSpPr/>
          <p:nvPr/>
        </p:nvSpPr>
        <p:spPr>
          <a:xfrm>
            <a:off x="5807912" y="5231409"/>
            <a:ext cx="710646" cy="677681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EA308F-3DFF-A5EE-EA9C-A0C9898E6963}"/>
              </a:ext>
            </a:extLst>
          </p:cNvPr>
          <p:cNvCxnSpPr>
            <a:cxnSpLocks/>
            <a:stCxn id="10" idx="5"/>
            <a:endCxn id="18" idx="0"/>
          </p:cNvCxnSpPr>
          <p:nvPr/>
        </p:nvCxnSpPr>
        <p:spPr>
          <a:xfrm>
            <a:off x="5605218" y="4668062"/>
            <a:ext cx="558017" cy="563347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644E6F-331A-BB7F-A23C-5498D7DE6A30}"/>
              </a:ext>
            </a:extLst>
          </p:cNvPr>
          <p:cNvCxnSpPr>
            <a:cxnSpLocks/>
            <a:stCxn id="10" idx="3"/>
            <a:endCxn id="17" idx="0"/>
          </p:cNvCxnSpPr>
          <p:nvPr/>
        </p:nvCxnSpPr>
        <p:spPr>
          <a:xfrm flipH="1">
            <a:off x="4600949" y="4668062"/>
            <a:ext cx="501767" cy="563347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row: U-Turn 36">
            <a:extLst>
              <a:ext uri="{FF2B5EF4-FFF2-40B4-BE49-F238E27FC236}">
                <a16:creationId xmlns:a16="http://schemas.microsoft.com/office/drawing/2014/main" id="{58085891-4383-73AB-E17E-4C9DABC0819C}"/>
              </a:ext>
            </a:extLst>
          </p:cNvPr>
          <p:cNvSpPr/>
          <p:nvPr/>
        </p:nvSpPr>
        <p:spPr>
          <a:xfrm>
            <a:off x="5410123" y="2056331"/>
            <a:ext cx="652747" cy="360194"/>
          </a:xfrm>
          <a:prstGeom prst="uturnArrow">
            <a:avLst>
              <a:gd name="adj1" fmla="val 18355"/>
              <a:gd name="adj2" fmla="val 25000"/>
              <a:gd name="adj3" fmla="val 36263"/>
              <a:gd name="adj4" fmla="val 54495"/>
              <a:gd name="adj5" fmla="val 10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U-Turn 37">
            <a:extLst>
              <a:ext uri="{FF2B5EF4-FFF2-40B4-BE49-F238E27FC236}">
                <a16:creationId xmlns:a16="http://schemas.microsoft.com/office/drawing/2014/main" id="{3F87EB06-AEB7-88E8-05B7-CBA21B1DB5B8}"/>
              </a:ext>
            </a:extLst>
          </p:cNvPr>
          <p:cNvSpPr/>
          <p:nvPr/>
        </p:nvSpPr>
        <p:spPr>
          <a:xfrm flipH="1">
            <a:off x="4825463" y="2064326"/>
            <a:ext cx="652747" cy="360194"/>
          </a:xfrm>
          <a:prstGeom prst="uturnArrow">
            <a:avLst>
              <a:gd name="adj1" fmla="val 18355"/>
              <a:gd name="adj2" fmla="val 25000"/>
              <a:gd name="adj3" fmla="val 36263"/>
              <a:gd name="adj4" fmla="val 54495"/>
              <a:gd name="adj5" fmla="val 10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55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37" grpId="0" animBg="1"/>
      <p:bldP spid="3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>
            <a:extLst>
              <a:ext uri="{FF2B5EF4-FFF2-40B4-BE49-F238E27FC236}">
                <a16:creationId xmlns:a16="http://schemas.microsoft.com/office/drawing/2014/main" id="{FEB17E12-E62C-284B-A47D-01C536FCBE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2510" y="327991"/>
            <a:ext cx="8312840" cy="6858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tr-TR" sz="3600" dirty="0"/>
              <a:t>Restore a BST File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26DA8A6-49C2-41DE-DF7B-8DC76388AF5D}"/>
              </a:ext>
            </a:extLst>
          </p:cNvPr>
          <p:cNvSpPr txBox="1">
            <a:spLocks noChangeArrowheads="1"/>
          </p:cNvSpPr>
          <p:nvPr/>
        </p:nvSpPr>
        <p:spPr>
          <a:xfrm>
            <a:off x="193812" y="1127815"/>
            <a:ext cx="4051814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tr-TR" sz="2400" b="0" dirty="0"/>
              <a:t>Restore it to its original shape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1A460597-7559-1154-09AB-F6C9380CE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0521" y="2321036"/>
            <a:ext cx="3786806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sz="2800" dirty="0">
                <a:solidFill>
                  <a:srgbClr val="000000"/>
                </a:solidFill>
              </a:rPr>
              <a:t>10  20  25  30  40  </a:t>
            </a:r>
            <a:r>
              <a:rPr lang="en-US" altLang="tr-TR" sz="2800" b="1" dirty="0">
                <a:solidFill>
                  <a:srgbClr val="000000"/>
                </a:solidFill>
              </a:rPr>
              <a:t>50</a:t>
            </a:r>
            <a:r>
              <a:rPr lang="en-US" altLang="tr-TR" sz="2800" dirty="0">
                <a:solidFill>
                  <a:srgbClr val="000000"/>
                </a:solidFill>
              </a:rPr>
              <a:t>  60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AA90D5-F17B-A765-8D78-118D45058FC2}"/>
              </a:ext>
            </a:extLst>
          </p:cNvPr>
          <p:cNvSpPr/>
          <p:nvPr/>
        </p:nvSpPr>
        <p:spPr>
          <a:xfrm flipH="1">
            <a:off x="3991187" y="3061252"/>
            <a:ext cx="45719" cy="379674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97B180-CA36-1703-5D3B-B17EE15D503F}"/>
              </a:ext>
            </a:extLst>
          </p:cNvPr>
          <p:cNvSpPr txBox="1"/>
          <p:nvPr/>
        </p:nvSpPr>
        <p:spPr>
          <a:xfrm>
            <a:off x="202511" y="1764079"/>
            <a:ext cx="3742958" cy="11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Restore</a:t>
            </a:r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the File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58C669C2-2FCD-81C9-B56F-B7FBFB245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4299" y="2395245"/>
            <a:ext cx="8696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sz="2800" i="1" dirty="0">
                <a:solidFill>
                  <a:srgbClr val="000000"/>
                </a:solidFill>
              </a:rPr>
              <a:t>n</a:t>
            </a:r>
            <a:r>
              <a:rPr lang="en-US" altLang="tr-TR" sz="2800" dirty="0">
                <a:solidFill>
                  <a:srgbClr val="000000"/>
                </a:solidFill>
              </a:rPr>
              <a:t>: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B8993-C4C4-92D3-B1AF-E08995A704F3}"/>
              </a:ext>
            </a:extLst>
          </p:cNvPr>
          <p:cNvSpPr txBox="1"/>
          <p:nvPr/>
        </p:nvSpPr>
        <p:spPr>
          <a:xfrm>
            <a:off x="193813" y="3726053"/>
            <a:ext cx="3785818" cy="2241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with an empty BST.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middle element to root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tr-TR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its left and right BSTs recursively.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33B529-28BD-22FA-720C-E7206724083C}"/>
              </a:ext>
            </a:extLst>
          </p:cNvPr>
          <p:cNvSpPr/>
          <p:nvPr/>
        </p:nvSpPr>
        <p:spPr>
          <a:xfrm>
            <a:off x="6249357" y="3149471"/>
            <a:ext cx="710646" cy="677681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3D03D6-16E0-CC78-9A45-3F0095FB45C2}"/>
              </a:ext>
            </a:extLst>
          </p:cNvPr>
          <p:cNvSpPr/>
          <p:nvPr/>
        </p:nvSpPr>
        <p:spPr>
          <a:xfrm>
            <a:off x="4998644" y="4089625"/>
            <a:ext cx="710646" cy="677681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BC548F-7D3F-0438-3192-515A236BE7D7}"/>
              </a:ext>
            </a:extLst>
          </p:cNvPr>
          <p:cNvSpPr/>
          <p:nvPr/>
        </p:nvSpPr>
        <p:spPr>
          <a:xfrm>
            <a:off x="7467395" y="4120563"/>
            <a:ext cx="710646" cy="677681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828989-83C9-718E-C0D7-FFB9A0DFFCD3}"/>
              </a:ext>
            </a:extLst>
          </p:cNvPr>
          <p:cNvCxnSpPr>
            <a:cxnSpLocks/>
            <a:stCxn id="16" idx="5"/>
            <a:endCxn id="11" idx="1"/>
          </p:cNvCxnSpPr>
          <p:nvPr/>
        </p:nvCxnSpPr>
        <p:spPr>
          <a:xfrm>
            <a:off x="6855931" y="3727908"/>
            <a:ext cx="715536" cy="491899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DDD82A-AC1E-D5E6-E343-E4B3555A0E4E}"/>
              </a:ext>
            </a:extLst>
          </p:cNvPr>
          <p:cNvCxnSpPr>
            <a:cxnSpLocks/>
            <a:stCxn id="16" idx="3"/>
            <a:endCxn id="10" idx="7"/>
          </p:cNvCxnSpPr>
          <p:nvPr/>
        </p:nvCxnSpPr>
        <p:spPr>
          <a:xfrm flipH="1">
            <a:off x="5605218" y="3727908"/>
            <a:ext cx="748211" cy="460961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3CE0EDD9-B0C9-AD7B-B43D-3EB288A9AC8E}"/>
              </a:ext>
            </a:extLst>
          </p:cNvPr>
          <p:cNvSpPr/>
          <p:nvPr/>
        </p:nvSpPr>
        <p:spPr>
          <a:xfrm>
            <a:off x="4245626" y="5231409"/>
            <a:ext cx="710646" cy="677681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7749A2-3119-1FF5-6853-E20CC76BF428}"/>
              </a:ext>
            </a:extLst>
          </p:cNvPr>
          <p:cNvSpPr/>
          <p:nvPr/>
        </p:nvSpPr>
        <p:spPr>
          <a:xfrm>
            <a:off x="5807912" y="5231409"/>
            <a:ext cx="710646" cy="677681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EA308F-3DFF-A5EE-EA9C-A0C9898E6963}"/>
              </a:ext>
            </a:extLst>
          </p:cNvPr>
          <p:cNvCxnSpPr>
            <a:cxnSpLocks/>
            <a:stCxn id="10" idx="5"/>
            <a:endCxn id="18" idx="0"/>
          </p:cNvCxnSpPr>
          <p:nvPr/>
        </p:nvCxnSpPr>
        <p:spPr>
          <a:xfrm>
            <a:off x="5605218" y="4668062"/>
            <a:ext cx="558017" cy="563347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644E6F-331A-BB7F-A23C-5498D7DE6A30}"/>
              </a:ext>
            </a:extLst>
          </p:cNvPr>
          <p:cNvCxnSpPr>
            <a:cxnSpLocks/>
            <a:stCxn id="10" idx="3"/>
            <a:endCxn id="17" idx="0"/>
          </p:cNvCxnSpPr>
          <p:nvPr/>
        </p:nvCxnSpPr>
        <p:spPr>
          <a:xfrm flipH="1">
            <a:off x="4600949" y="4668062"/>
            <a:ext cx="501767" cy="563347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C15C80F-C4E4-49E0-9D9F-0FEB0EFEECFA}"/>
              </a:ext>
            </a:extLst>
          </p:cNvPr>
          <p:cNvSpPr/>
          <p:nvPr/>
        </p:nvSpPr>
        <p:spPr>
          <a:xfrm>
            <a:off x="6745525" y="5231409"/>
            <a:ext cx="710646" cy="677681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D5CE3E-2AE8-6B9F-9266-132D61A3968A}"/>
              </a:ext>
            </a:extLst>
          </p:cNvPr>
          <p:cNvSpPr/>
          <p:nvPr/>
        </p:nvSpPr>
        <p:spPr>
          <a:xfrm>
            <a:off x="8306633" y="5231409"/>
            <a:ext cx="710646" cy="677681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6DFACC-E14D-A3B2-BDF0-EFE999FFE889}"/>
              </a:ext>
            </a:extLst>
          </p:cNvPr>
          <p:cNvCxnSpPr>
            <a:cxnSpLocks/>
            <a:stCxn id="11" idx="5"/>
            <a:endCxn id="22" idx="0"/>
          </p:cNvCxnSpPr>
          <p:nvPr/>
        </p:nvCxnSpPr>
        <p:spPr>
          <a:xfrm>
            <a:off x="8073969" y="4699000"/>
            <a:ext cx="587987" cy="532409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5984DA-1E58-5772-F87F-E19253A16F69}"/>
              </a:ext>
            </a:extLst>
          </p:cNvPr>
          <p:cNvCxnSpPr>
            <a:cxnSpLocks/>
            <a:stCxn id="11" idx="3"/>
            <a:endCxn id="21" idx="0"/>
          </p:cNvCxnSpPr>
          <p:nvPr/>
        </p:nvCxnSpPr>
        <p:spPr>
          <a:xfrm flipH="1">
            <a:off x="7100848" y="4699000"/>
            <a:ext cx="470619" cy="532409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U-Turn 4">
            <a:extLst>
              <a:ext uri="{FF2B5EF4-FFF2-40B4-BE49-F238E27FC236}">
                <a16:creationId xmlns:a16="http://schemas.microsoft.com/office/drawing/2014/main" id="{9A0C8FB0-CBEE-C848-6314-5A9DB569ED12}"/>
              </a:ext>
            </a:extLst>
          </p:cNvPr>
          <p:cNvSpPr/>
          <p:nvPr/>
        </p:nvSpPr>
        <p:spPr>
          <a:xfrm>
            <a:off x="7527157" y="2056331"/>
            <a:ext cx="652747" cy="360194"/>
          </a:xfrm>
          <a:prstGeom prst="uturnArrow">
            <a:avLst>
              <a:gd name="adj1" fmla="val 18355"/>
              <a:gd name="adj2" fmla="val 25000"/>
              <a:gd name="adj3" fmla="val 36263"/>
              <a:gd name="adj4" fmla="val 54495"/>
              <a:gd name="adj5" fmla="val 10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U-Turn 6">
            <a:extLst>
              <a:ext uri="{FF2B5EF4-FFF2-40B4-BE49-F238E27FC236}">
                <a16:creationId xmlns:a16="http://schemas.microsoft.com/office/drawing/2014/main" id="{C3898DD9-A840-F0AC-77FE-998832B9BD47}"/>
              </a:ext>
            </a:extLst>
          </p:cNvPr>
          <p:cNvSpPr/>
          <p:nvPr/>
        </p:nvSpPr>
        <p:spPr>
          <a:xfrm flipH="1">
            <a:off x="6942497" y="2064326"/>
            <a:ext cx="652747" cy="360194"/>
          </a:xfrm>
          <a:prstGeom prst="uturnArrow">
            <a:avLst>
              <a:gd name="adj1" fmla="val 18355"/>
              <a:gd name="adj2" fmla="val 25000"/>
              <a:gd name="adj3" fmla="val 36263"/>
              <a:gd name="adj4" fmla="val 54495"/>
              <a:gd name="adj5" fmla="val 10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55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5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C5F9450C-4F76-4299-8629-D7E0E379E3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599" y="110565"/>
            <a:ext cx="8676861" cy="933187"/>
          </a:xfrm>
        </p:spPr>
        <p:txBody>
          <a:bodyPr>
            <a:normAutofit/>
          </a:bodyPr>
          <a:lstStyle/>
          <a:p>
            <a:r>
              <a:rPr lang="en-US" altLang="en-US" sz="4800" dirty="0"/>
              <a:t>Min/Max</a:t>
            </a:r>
          </a:p>
        </p:txBody>
      </p:sp>
      <p:sp>
        <p:nvSpPr>
          <p:cNvPr id="53269" name="Text Box 21">
            <a:extLst>
              <a:ext uri="{FF2B5EF4-FFF2-40B4-BE49-F238E27FC236}">
                <a16:creationId xmlns:a16="http://schemas.microsoft.com/office/drawing/2014/main" id="{65D24329-354E-4CBE-B48A-9CAD17819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901" y="3899617"/>
            <a:ext cx="571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12</a:t>
            </a:r>
          </a:p>
        </p:txBody>
      </p:sp>
      <p:sp>
        <p:nvSpPr>
          <p:cNvPr id="53270" name="Oval 22">
            <a:extLst>
              <a:ext uri="{FF2B5EF4-FFF2-40B4-BE49-F238E27FC236}">
                <a16:creationId xmlns:a16="http://schemas.microsoft.com/office/drawing/2014/main" id="{99B950C6-54B8-4FCB-AFE4-5CD523CE9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902" y="3950303"/>
            <a:ext cx="514350" cy="4000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271" name="Text Box 23">
            <a:extLst>
              <a:ext uri="{FF2B5EF4-FFF2-40B4-BE49-F238E27FC236}">
                <a16:creationId xmlns:a16="http://schemas.microsoft.com/office/drawing/2014/main" id="{571DD01E-8C18-42C3-A661-B206D14B0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4399" y="4598438"/>
            <a:ext cx="457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53272" name="Oval 24">
            <a:extLst>
              <a:ext uri="{FF2B5EF4-FFF2-40B4-BE49-F238E27FC236}">
                <a16:creationId xmlns:a16="http://schemas.microsoft.com/office/drawing/2014/main" id="{CB03E037-5DAC-44C7-8DB5-2E0C9A2D9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3868" y="4636103"/>
            <a:ext cx="514350" cy="4000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273" name="Text Box 25">
            <a:extLst>
              <a:ext uri="{FF2B5EF4-FFF2-40B4-BE49-F238E27FC236}">
                <a16:creationId xmlns:a16="http://schemas.microsoft.com/office/drawing/2014/main" id="{07E73978-D815-4F9B-8B87-3B2538FD1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8126" y="5721953"/>
            <a:ext cx="5143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 5</a:t>
            </a:r>
          </a:p>
        </p:txBody>
      </p:sp>
      <p:sp>
        <p:nvSpPr>
          <p:cNvPr id="53274" name="Oval 26">
            <a:extLst>
              <a:ext uri="{FF2B5EF4-FFF2-40B4-BE49-F238E27FC236}">
                <a16:creationId xmlns:a16="http://schemas.microsoft.com/office/drawing/2014/main" id="{ADA3AA64-3955-4D96-854C-916433143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8126" y="5721953"/>
            <a:ext cx="514350" cy="4000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275" name="Line 27">
            <a:extLst>
              <a:ext uri="{FF2B5EF4-FFF2-40B4-BE49-F238E27FC236}">
                <a16:creationId xmlns:a16="http://schemas.microsoft.com/office/drawing/2014/main" id="{BCD6E3D8-955E-4309-980F-391A2CD30A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31026" y="5005093"/>
            <a:ext cx="451528" cy="7168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276" name="Line 28">
            <a:extLst>
              <a:ext uri="{FF2B5EF4-FFF2-40B4-BE49-F238E27FC236}">
                <a16:creationId xmlns:a16="http://schemas.microsoft.com/office/drawing/2014/main" id="{C37A2DF5-20C8-498C-A496-51909F908A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95637" y="4231588"/>
            <a:ext cx="579335" cy="4616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277" name="Text Box 29">
            <a:extLst>
              <a:ext uri="{FF2B5EF4-FFF2-40B4-BE49-F238E27FC236}">
                <a16:creationId xmlns:a16="http://schemas.microsoft.com/office/drawing/2014/main" id="{37AD6C9C-6296-41BD-929A-EF1869243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2637" y="5724437"/>
            <a:ext cx="5443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9</a:t>
            </a:r>
          </a:p>
        </p:txBody>
      </p:sp>
      <p:sp>
        <p:nvSpPr>
          <p:cNvPr id="53278" name="Oval 30">
            <a:extLst>
              <a:ext uri="{FF2B5EF4-FFF2-40B4-BE49-F238E27FC236}">
                <a16:creationId xmlns:a16="http://schemas.microsoft.com/office/drawing/2014/main" id="{7C5611D1-E1A5-4567-A250-417C03175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2637" y="5724437"/>
            <a:ext cx="514350" cy="4000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279" name="Text Box 31">
            <a:extLst>
              <a:ext uri="{FF2B5EF4-FFF2-40B4-BE49-F238E27FC236}">
                <a16:creationId xmlns:a16="http://schemas.microsoft.com/office/drawing/2014/main" id="{E8ECCE3B-4C12-4D43-B28F-829B9B1BA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4176" y="4693254"/>
            <a:ext cx="457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280" name="Oval 32">
            <a:extLst>
              <a:ext uri="{FF2B5EF4-FFF2-40B4-BE49-F238E27FC236}">
                <a16:creationId xmlns:a16="http://schemas.microsoft.com/office/drawing/2014/main" id="{10078A63-171A-4E52-9F38-2481D3FF9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7026" y="4636103"/>
            <a:ext cx="514350" cy="4000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281" name="Text Box 33">
            <a:extLst>
              <a:ext uri="{FF2B5EF4-FFF2-40B4-BE49-F238E27FC236}">
                <a16:creationId xmlns:a16="http://schemas.microsoft.com/office/drawing/2014/main" id="{80DB20AC-35C9-4189-B885-4C622A517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2868" y="5664803"/>
            <a:ext cx="5514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20</a:t>
            </a:r>
          </a:p>
        </p:txBody>
      </p:sp>
      <p:sp>
        <p:nvSpPr>
          <p:cNvPr id="53282" name="Oval 34">
            <a:extLst>
              <a:ext uri="{FF2B5EF4-FFF2-40B4-BE49-F238E27FC236}">
                <a16:creationId xmlns:a16="http://schemas.microsoft.com/office/drawing/2014/main" id="{306ACD7E-D4B0-4F6A-8A4F-C2E4210E8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2826" y="5664803"/>
            <a:ext cx="514350" cy="4000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283" name="Line 35">
            <a:extLst>
              <a:ext uri="{FF2B5EF4-FFF2-40B4-BE49-F238E27FC236}">
                <a16:creationId xmlns:a16="http://schemas.microsoft.com/office/drawing/2014/main" id="{651BE8C7-697A-4C8B-BB36-7F3C8AF8390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5637" y="5007577"/>
            <a:ext cx="364561" cy="7168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284" name="Line 36">
            <a:extLst>
              <a:ext uri="{FF2B5EF4-FFF2-40B4-BE49-F238E27FC236}">
                <a16:creationId xmlns:a16="http://schemas.microsoft.com/office/drawing/2014/main" id="{CD677F35-AA43-4805-9FEA-7450985E3F56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252" y="4231588"/>
            <a:ext cx="616224" cy="4045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285" name="Line 37">
            <a:extLst>
              <a:ext uri="{FF2B5EF4-FFF2-40B4-BE49-F238E27FC236}">
                <a16:creationId xmlns:a16="http://schemas.microsoft.com/office/drawing/2014/main" id="{C1B00D97-D1E8-4EAF-B5DF-1C9087CF9E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4226" y="4979003"/>
            <a:ext cx="4000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286" name="Text Box 38">
            <a:extLst>
              <a:ext uri="{FF2B5EF4-FFF2-40B4-BE49-F238E27FC236}">
                <a16:creationId xmlns:a16="http://schemas.microsoft.com/office/drawing/2014/main" id="{2C0695BA-B3CF-4462-8515-5F8928136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463" y="4624726"/>
            <a:ext cx="5477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14</a:t>
            </a:r>
          </a:p>
        </p:txBody>
      </p:sp>
      <p:pic>
        <p:nvPicPr>
          <p:cNvPr id="53289" name="Picture 41">
            <a:extLst>
              <a:ext uri="{FF2B5EF4-FFF2-40B4-BE49-F238E27FC236}">
                <a16:creationId xmlns:a16="http://schemas.microsoft.com/office/drawing/2014/main" id="{F92BACCA-2A8C-4D92-B40D-D2737D5DE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r="6520"/>
          <a:stretch/>
        </p:blipFill>
        <p:spPr bwMode="auto">
          <a:xfrm>
            <a:off x="381578" y="1647143"/>
            <a:ext cx="4081092" cy="198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850" y="141134"/>
            <a:ext cx="8384550" cy="763328"/>
          </a:xfrm>
        </p:spPr>
        <p:txBody>
          <a:bodyPr>
            <a:noAutofit/>
          </a:bodyPr>
          <a:lstStyle/>
          <a:p>
            <a:r>
              <a:rPr lang="en-US" sz="3200" dirty="0"/>
              <a:t>Find Minimum: </a:t>
            </a:r>
            <a:r>
              <a:rPr lang="en-US" altLang="tr-TR" sz="3200" dirty="0"/>
              <a:t>Recursive Implementation</a:t>
            </a:r>
            <a:endParaRPr lang="en-US" sz="320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DFA2F75-4B23-834F-8705-3BC6B259BD7B}"/>
              </a:ext>
            </a:extLst>
          </p:cNvPr>
          <p:cNvSpPr txBox="1">
            <a:spLocks noChangeArrowheads="1"/>
          </p:cNvSpPr>
          <p:nvPr/>
        </p:nvSpPr>
        <p:spPr>
          <a:xfrm>
            <a:off x="574386" y="1021886"/>
            <a:ext cx="8341013" cy="56949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en-US" altLang="tr-TR" sz="2400" dirty="0">
                <a:solidFill>
                  <a:srgbClr val="00B050"/>
                </a:solidFill>
                <a:latin typeface="Courier New" charset="0"/>
              </a:rPr>
              <a:t>/**</a:t>
            </a:r>
          </a:p>
          <a:p>
            <a:pPr>
              <a:buFontTx/>
              <a:buNone/>
              <a:defRPr/>
            </a:pPr>
            <a:r>
              <a:rPr lang="en-US" altLang="tr-TR" sz="2400" dirty="0">
                <a:solidFill>
                  <a:srgbClr val="00B050"/>
                </a:solidFill>
                <a:latin typeface="Courier New" charset="0"/>
              </a:rPr>
              <a:t> * method to find the smallest item in a subtree t.</a:t>
            </a:r>
          </a:p>
          <a:p>
            <a:pPr>
              <a:buFontTx/>
              <a:buNone/>
              <a:defRPr/>
            </a:pPr>
            <a:r>
              <a:rPr lang="en-US" altLang="tr-TR" sz="2400" dirty="0">
                <a:solidFill>
                  <a:srgbClr val="00B050"/>
                </a:solidFill>
                <a:latin typeface="Courier New" charset="0"/>
              </a:rPr>
              <a:t> * Return node containing the smallest item.</a:t>
            </a:r>
          </a:p>
          <a:p>
            <a:pPr>
              <a:buFontTx/>
              <a:buNone/>
              <a:defRPr/>
            </a:pPr>
            <a:r>
              <a:rPr lang="en-US" altLang="tr-TR" sz="2400" dirty="0">
                <a:solidFill>
                  <a:srgbClr val="00B050"/>
                </a:solidFill>
                <a:latin typeface="Courier New" charset="0"/>
              </a:rPr>
              <a:t> */</a:t>
            </a:r>
          </a:p>
          <a:p>
            <a:pPr>
              <a:buFontTx/>
              <a:buNone/>
              <a:defRPr/>
            </a:pPr>
            <a:r>
              <a:rPr lang="en-US" altLang="tr-TR" dirty="0">
                <a:latin typeface="Courier New" charset="0"/>
              </a:rPr>
              <a:t>template &lt;class T&gt;</a:t>
            </a:r>
          </a:p>
          <a:p>
            <a:pPr>
              <a:buFontTx/>
              <a:buNone/>
              <a:defRPr/>
            </a:pPr>
            <a:r>
              <a:rPr lang="en-US" altLang="tr-TR" dirty="0" err="1">
                <a:latin typeface="Courier New" charset="0"/>
              </a:rPr>
              <a:t>BinaryNode</a:t>
            </a:r>
            <a:r>
              <a:rPr lang="en-US" altLang="tr-TR" dirty="0">
                <a:latin typeface="Courier New" charset="0"/>
              </a:rPr>
              <a:t>&lt;T&gt; *</a:t>
            </a:r>
          </a:p>
          <a:p>
            <a:pPr>
              <a:buFontTx/>
              <a:buNone/>
              <a:defRPr/>
            </a:pPr>
            <a:r>
              <a:rPr lang="en-US" altLang="tr-TR" b="1" dirty="0" err="1">
                <a:latin typeface="Courier New" charset="0"/>
              </a:rPr>
              <a:t>findMin</a:t>
            </a:r>
            <a:r>
              <a:rPr lang="en-US" altLang="tr-TR" dirty="0">
                <a:latin typeface="Courier New" charset="0"/>
              </a:rPr>
              <a:t>( </a:t>
            </a:r>
            <a:r>
              <a:rPr lang="en-US" altLang="tr-TR" dirty="0" err="1">
                <a:latin typeface="Courier New" charset="0"/>
              </a:rPr>
              <a:t>BinaryNode</a:t>
            </a:r>
            <a:r>
              <a:rPr lang="en-US" altLang="tr-TR" dirty="0">
                <a:latin typeface="Courier New" charset="0"/>
              </a:rPr>
              <a:t>&lt;T&gt; *t ) const</a:t>
            </a:r>
          </a:p>
          <a:p>
            <a:pPr>
              <a:buFontTx/>
              <a:buNone/>
              <a:defRPr/>
            </a:pPr>
            <a:r>
              <a:rPr lang="en-US" altLang="tr-TR" dirty="0">
                <a:latin typeface="Courier New" charset="0"/>
              </a:rPr>
              <a:t>{</a:t>
            </a:r>
          </a:p>
          <a:p>
            <a:pPr>
              <a:buFontTx/>
              <a:buNone/>
              <a:defRPr/>
            </a:pPr>
            <a:r>
              <a:rPr lang="en-US" altLang="tr-TR" dirty="0">
                <a:latin typeface="Courier New" charset="0"/>
              </a:rPr>
              <a:t>   if( t == NULL )</a:t>
            </a:r>
          </a:p>
          <a:p>
            <a:pPr>
              <a:buFontTx/>
              <a:buNone/>
              <a:defRPr/>
            </a:pPr>
            <a:r>
              <a:rPr lang="en-US" altLang="tr-TR" dirty="0">
                <a:latin typeface="Courier New" charset="0"/>
              </a:rPr>
              <a:t>       return NULL;</a:t>
            </a:r>
          </a:p>
          <a:p>
            <a:pPr>
              <a:buFontTx/>
              <a:buNone/>
              <a:defRPr/>
            </a:pPr>
            <a:r>
              <a:rPr lang="en-US" altLang="tr-TR" dirty="0">
                <a:latin typeface="Courier New" charset="0"/>
              </a:rPr>
              <a:t>   if( t-&gt;left == NULL )</a:t>
            </a:r>
          </a:p>
          <a:p>
            <a:pPr>
              <a:buFontTx/>
              <a:buNone/>
              <a:defRPr/>
            </a:pPr>
            <a:r>
              <a:rPr lang="en-US" altLang="tr-TR" dirty="0">
                <a:latin typeface="Courier New" charset="0"/>
              </a:rPr>
              <a:t>       return t;</a:t>
            </a:r>
          </a:p>
          <a:p>
            <a:pPr>
              <a:buFontTx/>
              <a:buNone/>
              <a:defRPr/>
            </a:pPr>
            <a:r>
              <a:rPr lang="en-US" altLang="tr-TR" dirty="0">
                <a:latin typeface="Courier New" charset="0"/>
              </a:rPr>
              <a:t>   return </a:t>
            </a:r>
            <a:r>
              <a:rPr lang="en-US" altLang="tr-TR" b="1" dirty="0" err="1">
                <a:latin typeface="Courier New" charset="0"/>
              </a:rPr>
              <a:t>findMin</a:t>
            </a:r>
            <a:r>
              <a:rPr lang="en-US" altLang="tr-TR" dirty="0">
                <a:latin typeface="Courier New" charset="0"/>
              </a:rPr>
              <a:t>( t-&gt;left );</a:t>
            </a:r>
          </a:p>
          <a:p>
            <a:pPr>
              <a:buFontTx/>
              <a:buNone/>
              <a:defRPr/>
            </a:pPr>
            <a:r>
              <a:rPr lang="en-US" altLang="tr-TR" dirty="0"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7581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47" y="116649"/>
            <a:ext cx="8776251" cy="817630"/>
          </a:xfrm>
        </p:spPr>
        <p:txBody>
          <a:bodyPr>
            <a:noAutofit/>
          </a:bodyPr>
          <a:lstStyle/>
          <a:p>
            <a:r>
              <a:rPr lang="en-US" sz="3200" dirty="0"/>
              <a:t>Find Maximum: N</a:t>
            </a:r>
            <a:r>
              <a:rPr lang="en-US" altLang="tr-TR" sz="3200" dirty="0"/>
              <a:t>on-recursive implementation</a:t>
            </a:r>
            <a:endParaRPr lang="en-US" sz="320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D293096-6EC4-68D8-2EDD-36EE610E2D2A}"/>
              </a:ext>
            </a:extLst>
          </p:cNvPr>
          <p:cNvSpPr txBox="1">
            <a:spLocks noChangeArrowheads="1"/>
          </p:cNvSpPr>
          <p:nvPr/>
        </p:nvSpPr>
        <p:spPr>
          <a:xfrm>
            <a:off x="356765" y="934279"/>
            <a:ext cx="8190887" cy="56949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tr-TR" sz="2400" dirty="0">
                <a:solidFill>
                  <a:srgbClr val="00B050"/>
                </a:solidFill>
                <a:latin typeface="Courier New" charset="0"/>
              </a:rPr>
              <a:t>/**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tr-TR" sz="2400" dirty="0">
                <a:solidFill>
                  <a:srgbClr val="00B050"/>
                </a:solidFill>
                <a:latin typeface="Courier New" charset="0"/>
              </a:rPr>
              <a:t> *method to find the largest item in a subtree t.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tr-TR" sz="2400" dirty="0">
                <a:solidFill>
                  <a:srgbClr val="00B050"/>
                </a:solidFill>
                <a:latin typeface="Courier New" charset="0"/>
              </a:rPr>
              <a:t> *Return node containing the largest item.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tr-TR" sz="2400" dirty="0">
                <a:solidFill>
                  <a:srgbClr val="00B050"/>
                </a:solidFill>
                <a:latin typeface="Courier New" charset="0"/>
              </a:rPr>
              <a:t> */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tr-TR" sz="2400" dirty="0">
                <a:latin typeface="Courier New" charset="0"/>
              </a:rPr>
              <a:t>template &lt;class T&gt;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tr-TR" sz="2400" dirty="0" err="1">
                <a:latin typeface="Courier New" charset="0"/>
              </a:rPr>
              <a:t>BinaryNode</a:t>
            </a:r>
            <a:r>
              <a:rPr lang="en-US" altLang="tr-TR" sz="2400" dirty="0">
                <a:latin typeface="Courier New" charset="0"/>
              </a:rPr>
              <a:t>&lt;T&gt; *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tr-TR" sz="2400" b="1" dirty="0" err="1">
                <a:latin typeface="Courier New" charset="0"/>
              </a:rPr>
              <a:t>findMax</a:t>
            </a:r>
            <a:r>
              <a:rPr lang="en-US" altLang="tr-TR" sz="2400" dirty="0">
                <a:latin typeface="Courier New" charset="0"/>
              </a:rPr>
              <a:t>( </a:t>
            </a:r>
            <a:r>
              <a:rPr lang="en-US" altLang="tr-TR" sz="2400" dirty="0" err="1">
                <a:latin typeface="Courier New" charset="0"/>
              </a:rPr>
              <a:t>BinaryNode</a:t>
            </a:r>
            <a:r>
              <a:rPr lang="en-US" altLang="tr-TR" sz="2400" dirty="0">
                <a:latin typeface="Courier New" charset="0"/>
              </a:rPr>
              <a:t>&lt;T&gt; *t ) const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tr-TR" sz="2400" dirty="0">
                <a:latin typeface="Courier New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tr-TR" sz="2400" dirty="0">
                <a:latin typeface="Courier New" charset="0"/>
              </a:rPr>
              <a:t>  if( t != NULL )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tr-TR" sz="2400" dirty="0">
                <a:latin typeface="Courier New" charset="0"/>
              </a:rPr>
              <a:t>    while( t-&gt;right != NULL )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tr-TR" sz="2400" dirty="0">
                <a:latin typeface="Courier New" charset="0"/>
              </a:rPr>
              <a:t>       t = t-&gt;right;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tr-TR" sz="2400" dirty="0">
                <a:latin typeface="Courier New" charset="0"/>
              </a:rPr>
              <a:t>  return t;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tr-TR" sz="2400" dirty="0"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76927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C39D4C45-EAF4-4EF4-BE45-E588E42BD2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0593" y="189897"/>
            <a:ext cx="7886700" cy="67472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Running time of min/max?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7F03F977-9E05-4509-A290-38A2B411AD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46205" y="4791228"/>
            <a:ext cx="3483665" cy="674723"/>
          </a:xfrm>
        </p:spPr>
        <p:txBody>
          <a:bodyPr/>
          <a:lstStyle/>
          <a:p>
            <a:r>
              <a:rPr lang="en-US" altLang="en-US" dirty="0"/>
              <a:t>O(</a:t>
            </a:r>
            <a:r>
              <a:rPr lang="en-US" altLang="en-US" i="1" dirty="0"/>
              <a:t>height of the tree</a:t>
            </a:r>
            <a:r>
              <a:rPr lang="en-US" altLang="en-US" dirty="0"/>
              <a:t>)</a:t>
            </a:r>
          </a:p>
        </p:txBody>
      </p:sp>
      <p:pic>
        <p:nvPicPr>
          <p:cNvPr id="56324" name="Picture 4">
            <a:extLst>
              <a:ext uri="{FF2B5EF4-FFF2-40B4-BE49-F238E27FC236}">
                <a16:creationId xmlns:a16="http://schemas.microsoft.com/office/drawing/2014/main" id="{1ED2080B-6485-42EB-894A-0F0B2CE5F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93" y="1340471"/>
            <a:ext cx="5193607" cy="195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5" name="Picture 5">
            <a:extLst>
              <a:ext uri="{FF2B5EF4-FFF2-40B4-BE49-F238E27FC236}">
                <a16:creationId xmlns:a16="http://schemas.microsoft.com/office/drawing/2014/main" id="{36DB58EE-2B84-4CB5-8D85-396CA3FB1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0" y="4577039"/>
            <a:ext cx="4288905" cy="188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alf Frame 1">
            <a:extLst>
              <a:ext uri="{FF2B5EF4-FFF2-40B4-BE49-F238E27FC236}">
                <a16:creationId xmlns:a16="http://schemas.microsoft.com/office/drawing/2014/main" id="{1E4CD792-F442-A477-520C-454223903E62}"/>
              </a:ext>
            </a:extLst>
          </p:cNvPr>
          <p:cNvSpPr/>
          <p:nvPr/>
        </p:nvSpPr>
        <p:spPr>
          <a:xfrm>
            <a:off x="5039140" y="4084983"/>
            <a:ext cx="3990730" cy="2683565"/>
          </a:xfrm>
          <a:prstGeom prst="halfFrame">
            <a:avLst>
              <a:gd name="adj1" fmla="val 6108"/>
              <a:gd name="adj2" fmla="val 55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6E318772-5918-4C6B-9DA5-A921420E98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altLang="en-US" dirty="0"/>
              <a:t>Successor and predecessor</a:t>
            </a:r>
          </a:p>
        </p:txBody>
      </p:sp>
      <p:sp>
        <p:nvSpPr>
          <p:cNvPr id="74776" name="Text Box 24">
            <a:extLst>
              <a:ext uri="{FF2B5EF4-FFF2-40B4-BE49-F238E27FC236}">
                <a16:creationId xmlns:a16="http://schemas.microsoft.com/office/drawing/2014/main" id="{A4CBE063-CC05-4DDD-A686-03F3418A1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854392"/>
            <a:ext cx="29241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Predecessor(12)?</a:t>
            </a:r>
          </a:p>
        </p:txBody>
      </p:sp>
      <p:sp>
        <p:nvSpPr>
          <p:cNvPr id="74777" name="Text Box 25">
            <a:extLst>
              <a:ext uri="{FF2B5EF4-FFF2-40B4-BE49-F238E27FC236}">
                <a16:creationId xmlns:a16="http://schemas.microsoft.com/office/drawing/2014/main" id="{BD614FA5-1ED8-40DA-9E59-F25057300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5710" y="1834487"/>
            <a:ext cx="7429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33CC"/>
                </a:solidFill>
                <a:latin typeface="Arial" panose="020B0604020202020204" pitchFamily="34" charset="0"/>
              </a:rPr>
              <a:t>9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6FC21A5-5F4F-8EC9-18DC-13C2B764BD35}"/>
              </a:ext>
            </a:extLst>
          </p:cNvPr>
          <p:cNvSpPr/>
          <p:nvPr/>
        </p:nvSpPr>
        <p:spPr>
          <a:xfrm>
            <a:off x="2423950" y="3595391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94E05CC-087C-CE69-B06D-C4F7A9DD4059}"/>
              </a:ext>
            </a:extLst>
          </p:cNvPr>
          <p:cNvSpPr/>
          <p:nvPr/>
        </p:nvSpPr>
        <p:spPr>
          <a:xfrm>
            <a:off x="1287894" y="4680863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F9638DB-8967-87F2-C0A8-C12076021584}"/>
              </a:ext>
            </a:extLst>
          </p:cNvPr>
          <p:cNvSpPr/>
          <p:nvPr/>
        </p:nvSpPr>
        <p:spPr>
          <a:xfrm>
            <a:off x="3486924" y="4680863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BAD78D9-A572-422F-DDF9-AFE8461227C9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flipH="1">
            <a:off x="1586162" y="4142042"/>
            <a:ext cx="1136056" cy="5388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7BC4EBE-AAB3-4011-64FE-E489160555A9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>
            <a:off x="2722218" y="4142042"/>
            <a:ext cx="1062974" cy="5388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5DFB1FB-14BD-0D1F-8535-2DCCB65C948F}"/>
              </a:ext>
            </a:extLst>
          </p:cNvPr>
          <p:cNvCxnSpPr>
            <a:cxnSpLocks/>
            <a:stCxn id="34" idx="2"/>
            <a:endCxn id="40" idx="0"/>
          </p:cNvCxnSpPr>
          <p:nvPr/>
        </p:nvCxnSpPr>
        <p:spPr>
          <a:xfrm flipH="1">
            <a:off x="3219363" y="5227514"/>
            <a:ext cx="565829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C598A18-E95B-6F80-77D4-3C39B2166A88}"/>
              </a:ext>
            </a:extLst>
          </p:cNvPr>
          <p:cNvSpPr/>
          <p:nvPr/>
        </p:nvSpPr>
        <p:spPr>
          <a:xfrm>
            <a:off x="4263298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453E634-851E-99EA-68D9-F13B7F1E2549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H="1" flipV="1">
            <a:off x="3785192" y="5227514"/>
            <a:ext cx="776374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CD954E8-88AC-9E99-D689-0E537C796616}"/>
              </a:ext>
            </a:extLst>
          </p:cNvPr>
          <p:cNvSpPr/>
          <p:nvPr/>
        </p:nvSpPr>
        <p:spPr>
          <a:xfrm>
            <a:off x="2921095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5D64A0A-A299-2C0A-253C-AB160DE98F06}"/>
              </a:ext>
            </a:extLst>
          </p:cNvPr>
          <p:cNvCxnSpPr>
            <a:cxnSpLocks/>
            <a:stCxn id="33" idx="2"/>
            <a:endCxn id="44" idx="0"/>
          </p:cNvCxnSpPr>
          <p:nvPr/>
        </p:nvCxnSpPr>
        <p:spPr>
          <a:xfrm flipH="1">
            <a:off x="934372" y="5227514"/>
            <a:ext cx="651790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9BD54D7-AC1A-995F-F3F9-EC36CBAE4C3F}"/>
              </a:ext>
            </a:extLst>
          </p:cNvPr>
          <p:cNvSpPr/>
          <p:nvPr/>
        </p:nvSpPr>
        <p:spPr>
          <a:xfrm>
            <a:off x="1877159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32EEC2-B5EE-B176-5F66-E3197D4FE24B}"/>
              </a:ext>
            </a:extLst>
          </p:cNvPr>
          <p:cNvCxnSpPr>
            <a:cxnSpLocks/>
            <a:stCxn id="42" idx="0"/>
            <a:endCxn id="33" idx="2"/>
          </p:cNvCxnSpPr>
          <p:nvPr/>
        </p:nvCxnSpPr>
        <p:spPr>
          <a:xfrm flipH="1" flipV="1">
            <a:off x="1586162" y="5227514"/>
            <a:ext cx="589265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62A8629-3069-A344-A322-8837C11DB739}"/>
              </a:ext>
            </a:extLst>
          </p:cNvPr>
          <p:cNvSpPr/>
          <p:nvPr/>
        </p:nvSpPr>
        <p:spPr>
          <a:xfrm>
            <a:off x="636104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7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6E318772-5918-4C6B-9DA5-A921420E98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altLang="en-US" dirty="0"/>
              <a:t>Successor and predecessor</a:t>
            </a:r>
          </a:p>
        </p:txBody>
      </p:sp>
      <p:sp>
        <p:nvSpPr>
          <p:cNvPr id="74776" name="Text Box 24">
            <a:extLst>
              <a:ext uri="{FF2B5EF4-FFF2-40B4-BE49-F238E27FC236}">
                <a16:creationId xmlns:a16="http://schemas.microsoft.com/office/drawing/2014/main" id="{A4CBE063-CC05-4DDD-A686-03F3418A1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423" y="1712329"/>
            <a:ext cx="42226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Predecessor in general:</a:t>
            </a:r>
          </a:p>
        </p:txBody>
      </p:sp>
      <p:sp>
        <p:nvSpPr>
          <p:cNvPr id="2" name="Text Box 25">
            <a:extLst>
              <a:ext uri="{FF2B5EF4-FFF2-40B4-BE49-F238E27FC236}">
                <a16:creationId xmlns:a16="http://schemas.microsoft.com/office/drawing/2014/main" id="{962D803F-DAB0-EB22-D096-1E832FF64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0" y="2351901"/>
            <a:ext cx="334700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Largest node of all those smaller than this node</a:t>
            </a:r>
          </a:p>
        </p:txBody>
      </p:sp>
      <p:sp>
        <p:nvSpPr>
          <p:cNvPr id="16" name="Text Box 26">
            <a:extLst>
              <a:ext uri="{FF2B5EF4-FFF2-40B4-BE49-F238E27FC236}">
                <a16:creationId xmlns:a16="http://schemas.microsoft.com/office/drawing/2014/main" id="{CF1D6323-6D54-E7F9-147B-A1EB36215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0" y="3793451"/>
            <a:ext cx="276491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b="1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Rightmost</a:t>
            </a:r>
            <a:r>
              <a:rPr lang="en-US" altLang="en-US" sz="2400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element of the left subtree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4850DEA-602A-30CE-777B-EF07D6A0D122}"/>
              </a:ext>
            </a:extLst>
          </p:cNvPr>
          <p:cNvSpPr/>
          <p:nvPr/>
        </p:nvSpPr>
        <p:spPr>
          <a:xfrm>
            <a:off x="2423950" y="3595391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FE8FBB7-583C-520B-FBF3-CBC7F4FAF7E7}"/>
              </a:ext>
            </a:extLst>
          </p:cNvPr>
          <p:cNvSpPr/>
          <p:nvPr/>
        </p:nvSpPr>
        <p:spPr>
          <a:xfrm>
            <a:off x="1287894" y="4680863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531DD0B-AC79-5451-E3BD-3ACFA80AF253}"/>
              </a:ext>
            </a:extLst>
          </p:cNvPr>
          <p:cNvSpPr/>
          <p:nvPr/>
        </p:nvSpPr>
        <p:spPr>
          <a:xfrm>
            <a:off x="3486924" y="4680863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637BBC-3CC3-D165-3203-5EC4F3396E20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1586162" y="4142042"/>
            <a:ext cx="1136056" cy="5388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10CBC0-0110-5C11-7B22-A5D109C036AE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2722218" y="4142042"/>
            <a:ext cx="1062974" cy="5388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62837A-6DE9-ABB7-0028-F1EDF4B359F4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 flipH="1">
            <a:off x="3219363" y="5227514"/>
            <a:ext cx="565829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B6EA881-5276-3815-6DB5-F817F2E1D91C}"/>
              </a:ext>
            </a:extLst>
          </p:cNvPr>
          <p:cNvSpPr/>
          <p:nvPr/>
        </p:nvSpPr>
        <p:spPr>
          <a:xfrm>
            <a:off x="4263298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14BE53-58FB-B2A9-9A36-4BC4A312B565}"/>
              </a:ext>
            </a:extLst>
          </p:cNvPr>
          <p:cNvCxnSpPr>
            <a:cxnSpLocks/>
            <a:stCxn id="24" idx="0"/>
            <a:endCxn id="20" idx="2"/>
          </p:cNvCxnSpPr>
          <p:nvPr/>
        </p:nvCxnSpPr>
        <p:spPr>
          <a:xfrm flipH="1" flipV="1">
            <a:off x="3785192" y="5227514"/>
            <a:ext cx="776374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E236E16-EECD-1143-7C48-D6110CD4E24E}"/>
              </a:ext>
            </a:extLst>
          </p:cNvPr>
          <p:cNvSpPr/>
          <p:nvPr/>
        </p:nvSpPr>
        <p:spPr>
          <a:xfrm>
            <a:off x="2921095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9AA0F49-5430-A056-EBA6-17C29F694956}"/>
              </a:ext>
            </a:extLst>
          </p:cNvPr>
          <p:cNvCxnSpPr>
            <a:cxnSpLocks/>
            <a:stCxn id="19" idx="2"/>
            <a:endCxn id="30" idx="0"/>
          </p:cNvCxnSpPr>
          <p:nvPr/>
        </p:nvCxnSpPr>
        <p:spPr>
          <a:xfrm flipH="1">
            <a:off x="934372" y="5227514"/>
            <a:ext cx="651790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D95F4D3-9C6B-E9CE-AAF0-88514251204F}"/>
              </a:ext>
            </a:extLst>
          </p:cNvPr>
          <p:cNvSpPr/>
          <p:nvPr/>
        </p:nvSpPr>
        <p:spPr>
          <a:xfrm>
            <a:off x="1877159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7F796E-38F7-3A86-7AB6-E827593D8F3E}"/>
              </a:ext>
            </a:extLst>
          </p:cNvPr>
          <p:cNvCxnSpPr>
            <a:cxnSpLocks/>
            <a:stCxn id="28" idx="0"/>
            <a:endCxn id="19" idx="2"/>
          </p:cNvCxnSpPr>
          <p:nvPr/>
        </p:nvCxnSpPr>
        <p:spPr>
          <a:xfrm flipH="1" flipV="1">
            <a:off x="1586162" y="5227514"/>
            <a:ext cx="589265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67A7D6B-C284-DD60-177D-9B70DBBF0D29}"/>
              </a:ext>
            </a:extLst>
          </p:cNvPr>
          <p:cNvSpPr/>
          <p:nvPr/>
        </p:nvSpPr>
        <p:spPr>
          <a:xfrm>
            <a:off x="636104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0476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18053"/>
            <a:ext cx="7886700" cy="1325563"/>
          </a:xfrm>
        </p:spPr>
        <p:txBody>
          <a:bodyPr/>
          <a:lstStyle/>
          <a:p>
            <a:r>
              <a:rPr lang="en-US" sz="2800" dirty="0"/>
              <a:t>(Not necessarily sorted) </a:t>
            </a:r>
            <a:br>
              <a:rPr lang="en-US" sz="2800" dirty="0"/>
            </a:br>
            <a:r>
              <a:rPr lang="en-US" dirty="0"/>
              <a:t>Linked</a:t>
            </a:r>
            <a:r>
              <a:rPr lang="en-US" dirty="0">
                <a:solidFill>
                  <a:srgbClr val="CF6E6C"/>
                </a:solidFill>
              </a:rPr>
              <a:t> </a:t>
            </a:r>
            <a:r>
              <a:rPr lang="en-US" dirty="0"/>
              <a:t>lists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9283976" cy="4573633"/>
          </a:xfrm>
        </p:spPr>
        <p:txBody>
          <a:bodyPr>
            <a:normAutofit/>
          </a:bodyPr>
          <a:lstStyle/>
          <a:p>
            <a:r>
              <a:rPr lang="en-US" dirty="0"/>
              <a:t>O(1) INSERT: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O(n) SEARCH/DELETE: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65513" y="940012"/>
            <a:ext cx="4743430" cy="453162"/>
            <a:chOff x="763010" y="3220870"/>
            <a:chExt cx="7752340" cy="655334"/>
          </a:xfrm>
        </p:grpSpPr>
        <p:sp>
          <p:nvSpPr>
            <p:cNvPr id="5" name="Rectangle 4"/>
            <p:cNvSpPr/>
            <p:nvPr/>
          </p:nvSpPr>
          <p:spPr>
            <a:xfrm>
              <a:off x="4553815" y="3220871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31936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910870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775694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45233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67112" y="3220872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40518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2" name="Straight Arrow Connector 11"/>
            <p:cNvCxnSpPr>
              <a:stCxn id="10" idx="3"/>
              <a:endCxn id="7" idx="1"/>
            </p:cNvCxnSpPr>
            <p:nvPr/>
          </p:nvCxnSpPr>
          <p:spPr>
            <a:xfrm>
              <a:off x="1849713" y="3548539"/>
              <a:ext cx="482223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3"/>
              <a:endCxn id="11" idx="1"/>
            </p:cNvCxnSpPr>
            <p:nvPr/>
          </p:nvCxnSpPr>
          <p:spPr>
            <a:xfrm flipV="1">
              <a:off x="2936416" y="3548538"/>
              <a:ext cx="530696" cy="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1" idx="3"/>
              <a:endCxn id="6" idx="1"/>
            </p:cNvCxnSpPr>
            <p:nvPr/>
          </p:nvCxnSpPr>
          <p:spPr>
            <a:xfrm flipV="1">
              <a:off x="4071592" y="3548537"/>
              <a:ext cx="482223" cy="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6" idx="3"/>
              <a:endCxn id="12" idx="1"/>
            </p:cNvCxnSpPr>
            <p:nvPr/>
          </p:nvCxnSpPr>
          <p:spPr>
            <a:xfrm flipV="1">
              <a:off x="5158295" y="3548536"/>
              <a:ext cx="482223" cy="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3"/>
              <a:endCxn id="9" idx="1"/>
            </p:cNvCxnSpPr>
            <p:nvPr/>
          </p:nvCxnSpPr>
          <p:spPr>
            <a:xfrm>
              <a:off x="6244998" y="3548536"/>
              <a:ext cx="530696" cy="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9" idx="3"/>
              <a:endCxn id="8" idx="1"/>
            </p:cNvCxnSpPr>
            <p:nvPr/>
          </p:nvCxnSpPr>
          <p:spPr>
            <a:xfrm flipV="1">
              <a:off x="7380174" y="3548536"/>
              <a:ext cx="530696" cy="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63010" y="3548535"/>
              <a:ext cx="482223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09429" y="2710702"/>
            <a:ext cx="8452732" cy="655334"/>
            <a:chOff x="62618" y="3220870"/>
            <a:chExt cx="8452732" cy="655334"/>
          </a:xfrm>
        </p:grpSpPr>
        <p:sp>
          <p:nvSpPr>
            <p:cNvPr id="21" name="Rectangle 20"/>
            <p:cNvSpPr/>
            <p:nvPr/>
          </p:nvSpPr>
          <p:spPr>
            <a:xfrm>
              <a:off x="4553815" y="3220871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331936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10870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75694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245233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467112" y="3220872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640518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28" name="Straight Arrow Connector 27"/>
            <p:cNvCxnSpPr>
              <a:stCxn id="28" idx="3"/>
              <a:endCxn id="25" idx="1"/>
            </p:cNvCxnSpPr>
            <p:nvPr/>
          </p:nvCxnSpPr>
          <p:spPr>
            <a:xfrm>
              <a:off x="1849713" y="3548539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5" idx="3"/>
              <a:endCxn id="29" idx="1"/>
            </p:cNvCxnSpPr>
            <p:nvPr/>
          </p:nvCxnSpPr>
          <p:spPr>
            <a:xfrm flipV="1">
              <a:off x="2936416" y="3548538"/>
              <a:ext cx="530696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9" idx="3"/>
              <a:endCxn id="24" idx="1"/>
            </p:cNvCxnSpPr>
            <p:nvPr/>
          </p:nvCxnSpPr>
          <p:spPr>
            <a:xfrm flipV="1">
              <a:off x="4071592" y="3548537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4" idx="3"/>
              <a:endCxn id="30" idx="1"/>
            </p:cNvCxnSpPr>
            <p:nvPr/>
          </p:nvCxnSpPr>
          <p:spPr>
            <a:xfrm flipV="1">
              <a:off x="5158295" y="3548536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7" idx="3"/>
              <a:endCxn id="26" idx="1"/>
            </p:cNvCxnSpPr>
            <p:nvPr/>
          </p:nvCxnSpPr>
          <p:spPr>
            <a:xfrm flipV="1">
              <a:off x="7380174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763010" y="3548535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2618" y="3363869"/>
              <a:ext cx="978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HEAD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965392" y="3633399"/>
            <a:ext cx="604480" cy="655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63" name="Curved Connector 62"/>
          <p:cNvCxnSpPr>
            <a:cxnSpLocks/>
            <a:endCxn id="36" idx="1"/>
          </p:cNvCxnSpPr>
          <p:nvPr/>
        </p:nvCxnSpPr>
        <p:spPr>
          <a:xfrm>
            <a:off x="965392" y="3038368"/>
            <a:ext cx="12700" cy="922697"/>
          </a:xfrm>
          <a:prstGeom prst="curvedConnector5">
            <a:avLst>
              <a:gd name="adj1" fmla="val 1316417"/>
              <a:gd name="adj2" fmla="val 50000"/>
              <a:gd name="adj3" fmla="val -3473134"/>
            </a:avLst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>
            <a:cxnSpLocks/>
            <a:stCxn id="36" idx="3"/>
          </p:cNvCxnSpPr>
          <p:nvPr/>
        </p:nvCxnSpPr>
        <p:spPr>
          <a:xfrm flipH="1" flipV="1">
            <a:off x="1496088" y="3038371"/>
            <a:ext cx="73784" cy="922694"/>
          </a:xfrm>
          <a:prstGeom prst="curvedConnector5">
            <a:avLst>
              <a:gd name="adj1" fmla="val -309823"/>
              <a:gd name="adj2" fmla="val 50000"/>
              <a:gd name="adj3" fmla="val 465314"/>
            </a:avLst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284916" y="4845897"/>
            <a:ext cx="8452732" cy="655334"/>
            <a:chOff x="62618" y="3220870"/>
            <a:chExt cx="8452732" cy="655334"/>
          </a:xfrm>
        </p:grpSpPr>
        <p:sp>
          <p:nvSpPr>
            <p:cNvPr id="73" name="Rectangle 72"/>
            <p:cNvSpPr/>
            <p:nvPr/>
          </p:nvSpPr>
          <p:spPr>
            <a:xfrm>
              <a:off x="4553815" y="3220871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331936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910870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775694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245233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467112" y="3220872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640518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80" name="Straight Arrow Connector 79"/>
            <p:cNvCxnSpPr>
              <a:stCxn id="78" idx="3"/>
              <a:endCxn id="75" idx="1"/>
            </p:cNvCxnSpPr>
            <p:nvPr/>
          </p:nvCxnSpPr>
          <p:spPr>
            <a:xfrm>
              <a:off x="1849713" y="3548539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5" idx="3"/>
              <a:endCxn id="79" idx="1"/>
            </p:cNvCxnSpPr>
            <p:nvPr/>
          </p:nvCxnSpPr>
          <p:spPr>
            <a:xfrm flipV="1">
              <a:off x="2936416" y="3548538"/>
              <a:ext cx="530696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79" idx="3"/>
              <a:endCxn id="74" idx="1"/>
            </p:cNvCxnSpPr>
            <p:nvPr/>
          </p:nvCxnSpPr>
          <p:spPr>
            <a:xfrm flipV="1">
              <a:off x="4071592" y="3548537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74" idx="3"/>
              <a:endCxn id="80" idx="1"/>
            </p:cNvCxnSpPr>
            <p:nvPr/>
          </p:nvCxnSpPr>
          <p:spPr>
            <a:xfrm flipV="1">
              <a:off x="5158295" y="3548536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80" idx="3"/>
              <a:endCxn id="77" idx="1"/>
            </p:cNvCxnSpPr>
            <p:nvPr/>
          </p:nvCxnSpPr>
          <p:spPr>
            <a:xfrm>
              <a:off x="6244998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77" idx="3"/>
              <a:endCxn id="76" idx="1"/>
            </p:cNvCxnSpPr>
            <p:nvPr/>
          </p:nvCxnSpPr>
          <p:spPr>
            <a:xfrm flipV="1">
              <a:off x="7380174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763010" y="3548535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62618" y="3363869"/>
              <a:ext cx="978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HEAD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614149" y="5482181"/>
            <a:ext cx="5618289" cy="83930"/>
            <a:chOff x="614149" y="5482181"/>
            <a:chExt cx="5618289" cy="83930"/>
          </a:xfrm>
        </p:grpSpPr>
        <p:cxnSp>
          <p:nvCxnSpPr>
            <p:cNvPr id="89" name="Curved Connector 88"/>
            <p:cNvCxnSpPr>
              <a:stCxn id="77" idx="2"/>
              <a:endCxn id="74" idx="2"/>
            </p:cNvCxnSpPr>
            <p:nvPr/>
          </p:nvCxnSpPr>
          <p:spPr>
            <a:xfrm rot="16200000" flipH="1">
              <a:off x="2313122" y="4957879"/>
              <a:ext cx="12700" cy="1086703"/>
            </a:xfrm>
            <a:prstGeom prst="curvedConnector3">
              <a:avLst>
                <a:gd name="adj1" fmla="val 394925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urved Connector 91"/>
            <p:cNvCxnSpPr/>
            <p:nvPr/>
          </p:nvCxnSpPr>
          <p:spPr>
            <a:xfrm rot="16200000" flipH="1">
              <a:off x="3399826" y="4984443"/>
              <a:ext cx="12700" cy="1086703"/>
            </a:xfrm>
            <a:prstGeom prst="curvedConnector3">
              <a:avLst>
                <a:gd name="adj1" fmla="val 394925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/>
            <p:cNvCxnSpPr/>
            <p:nvPr/>
          </p:nvCxnSpPr>
          <p:spPr>
            <a:xfrm rot="16200000" flipH="1">
              <a:off x="4531220" y="5016409"/>
              <a:ext cx="12700" cy="1086703"/>
            </a:xfrm>
            <a:prstGeom prst="curvedConnector3">
              <a:avLst>
                <a:gd name="adj1" fmla="val 394925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urved Connector 93"/>
            <p:cNvCxnSpPr/>
            <p:nvPr/>
          </p:nvCxnSpPr>
          <p:spPr>
            <a:xfrm rot="16200000" flipH="1">
              <a:off x="5682737" y="4997145"/>
              <a:ext cx="12700" cy="1086703"/>
            </a:xfrm>
            <a:prstGeom prst="curvedConnector3">
              <a:avLst>
                <a:gd name="adj1" fmla="val 394925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94"/>
            <p:cNvCxnSpPr/>
            <p:nvPr/>
          </p:nvCxnSpPr>
          <p:spPr>
            <a:xfrm rot="16200000" flipH="1">
              <a:off x="1151151" y="4945179"/>
              <a:ext cx="12700" cy="1086703"/>
            </a:xfrm>
            <a:prstGeom prst="curvedConnector3">
              <a:avLst>
                <a:gd name="adj1" fmla="val 437910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Straight Arrow Connector 102"/>
          <p:cNvCxnSpPr/>
          <p:nvPr/>
        </p:nvCxnSpPr>
        <p:spPr>
          <a:xfrm flipV="1">
            <a:off x="6498159" y="3045294"/>
            <a:ext cx="482223" cy="1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785F646-0A0E-C246-B746-EDE601A988D5}"/>
              </a:ext>
            </a:extLst>
          </p:cNvPr>
          <p:cNvSpPr txBox="1"/>
          <p:nvPr/>
        </p:nvSpPr>
        <p:spPr>
          <a:xfrm>
            <a:off x="63182" y="2483952"/>
            <a:ext cx="423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</a:t>
            </a:r>
            <a:r>
              <a:rPr lang="en-US" sz="2000" dirty="0"/>
              <a:t>, insert 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2D57665-D926-324F-8CC0-B96A7EA12503}"/>
              </a:ext>
            </a:extLst>
          </p:cNvPr>
          <p:cNvSpPr txBox="1"/>
          <p:nvPr/>
        </p:nvSpPr>
        <p:spPr>
          <a:xfrm>
            <a:off x="377413" y="6361782"/>
            <a:ext cx="782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</a:t>
            </a:r>
            <a:r>
              <a:rPr lang="en-US" sz="2000" dirty="0"/>
              <a:t>, search for 1 (and then you could delete it by manipulating pointers).</a:t>
            </a:r>
          </a:p>
        </p:txBody>
      </p:sp>
    </p:spTree>
    <p:extLst>
      <p:ext uri="{BB962C8B-B14F-4D97-AF65-F5344CB8AC3E}">
        <p14:creationId xmlns:p14="http://schemas.microsoft.com/office/powerpoint/2010/main" val="107819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6" grpId="0" animBg="1"/>
      <p:bldP spid="60" grpId="0"/>
      <p:bldP spid="6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B696216F-EC42-48CD-A132-E7E0224D43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Successor</a:t>
            </a:r>
          </a:p>
        </p:txBody>
      </p:sp>
      <p:sp>
        <p:nvSpPr>
          <p:cNvPr id="57369" name="Text Box 25">
            <a:extLst>
              <a:ext uri="{FF2B5EF4-FFF2-40B4-BE49-F238E27FC236}">
                <a16:creationId xmlns:a16="http://schemas.microsoft.com/office/drawing/2014/main" id="{4FA21AF5-7942-4FB4-8A79-11D3C740F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04" y="2025008"/>
            <a:ext cx="293837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Successor(12)?</a:t>
            </a:r>
          </a:p>
        </p:txBody>
      </p:sp>
      <p:sp>
        <p:nvSpPr>
          <p:cNvPr id="57370" name="Text Box 26">
            <a:extLst>
              <a:ext uri="{FF2B5EF4-FFF2-40B4-BE49-F238E27FC236}">
                <a16:creationId xmlns:a16="http://schemas.microsoft.com/office/drawing/2014/main" id="{A2623FB9-7460-44DE-A7E9-9F4675A47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589" y="2025008"/>
            <a:ext cx="7429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33CC"/>
                </a:solidFill>
                <a:latin typeface="Arial" panose="020B0604020202020204" pitchFamily="34" charset="0"/>
              </a:rPr>
              <a:t>13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0CA60D5-7D0F-E6AF-5D36-EEA706600E26}"/>
              </a:ext>
            </a:extLst>
          </p:cNvPr>
          <p:cNvSpPr/>
          <p:nvPr/>
        </p:nvSpPr>
        <p:spPr>
          <a:xfrm>
            <a:off x="2423950" y="3595391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D800240-276D-60A3-923C-111EC89B0BFD}"/>
              </a:ext>
            </a:extLst>
          </p:cNvPr>
          <p:cNvSpPr/>
          <p:nvPr/>
        </p:nvSpPr>
        <p:spPr>
          <a:xfrm>
            <a:off x="1287894" y="4680863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3B91135-EB08-CD03-6CAF-419E42B9D822}"/>
              </a:ext>
            </a:extLst>
          </p:cNvPr>
          <p:cNvSpPr/>
          <p:nvPr/>
        </p:nvSpPr>
        <p:spPr>
          <a:xfrm>
            <a:off x="3486924" y="4680863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1E641-10C9-F788-CC44-02CA5F12E544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1586162" y="4142042"/>
            <a:ext cx="1136056" cy="5388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300BA7-45F7-9436-ED6A-5674F9A9C504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2722218" y="4142042"/>
            <a:ext cx="1062974" cy="5388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C226CC-E412-59E5-AB2B-B4904D2EDABF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 flipH="1">
            <a:off x="3219363" y="5227514"/>
            <a:ext cx="565829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16052A5-6C2D-5B24-1D76-6A5F300C78CF}"/>
              </a:ext>
            </a:extLst>
          </p:cNvPr>
          <p:cNvSpPr/>
          <p:nvPr/>
        </p:nvSpPr>
        <p:spPr>
          <a:xfrm>
            <a:off x="4263298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E3AAC4-EA9A-F7C2-B8DC-1D00D530382E}"/>
              </a:ext>
            </a:extLst>
          </p:cNvPr>
          <p:cNvCxnSpPr>
            <a:cxnSpLocks/>
            <a:stCxn id="21" idx="0"/>
            <a:endCxn id="17" idx="2"/>
          </p:cNvCxnSpPr>
          <p:nvPr/>
        </p:nvCxnSpPr>
        <p:spPr>
          <a:xfrm flipH="1" flipV="1">
            <a:off x="3785192" y="5227514"/>
            <a:ext cx="776374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1812257-1F54-0F42-9B09-E9EB03EC1449}"/>
              </a:ext>
            </a:extLst>
          </p:cNvPr>
          <p:cNvSpPr/>
          <p:nvPr/>
        </p:nvSpPr>
        <p:spPr>
          <a:xfrm>
            <a:off x="2921095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84AA6C5-0975-7033-2D9E-FC0E8A003301}"/>
              </a:ext>
            </a:extLst>
          </p:cNvPr>
          <p:cNvCxnSpPr>
            <a:cxnSpLocks/>
            <a:stCxn id="16" idx="2"/>
            <a:endCxn id="27" idx="0"/>
          </p:cNvCxnSpPr>
          <p:nvPr/>
        </p:nvCxnSpPr>
        <p:spPr>
          <a:xfrm flipH="1">
            <a:off x="934372" y="5227514"/>
            <a:ext cx="651790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6BDD73B-80C9-2DDC-0DC1-9F0CC290A54F}"/>
              </a:ext>
            </a:extLst>
          </p:cNvPr>
          <p:cNvSpPr/>
          <p:nvPr/>
        </p:nvSpPr>
        <p:spPr>
          <a:xfrm>
            <a:off x="1877159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D4A983-CBF9-DAF8-D93B-631F2C20549C}"/>
              </a:ext>
            </a:extLst>
          </p:cNvPr>
          <p:cNvCxnSpPr>
            <a:cxnSpLocks/>
            <a:stCxn id="25" idx="0"/>
            <a:endCxn id="16" idx="2"/>
          </p:cNvCxnSpPr>
          <p:nvPr/>
        </p:nvCxnSpPr>
        <p:spPr>
          <a:xfrm flipH="1" flipV="1">
            <a:off x="1586162" y="5227514"/>
            <a:ext cx="589265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BC0B241-BC2D-879B-9914-336F5D87F2D2}"/>
              </a:ext>
            </a:extLst>
          </p:cNvPr>
          <p:cNvSpPr/>
          <p:nvPr/>
        </p:nvSpPr>
        <p:spPr>
          <a:xfrm>
            <a:off x="636104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7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19B07C8E-5732-4C00-8A4A-31A9A282C4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Successor</a:t>
            </a:r>
          </a:p>
        </p:txBody>
      </p:sp>
      <p:sp>
        <p:nvSpPr>
          <p:cNvPr id="72728" name="Text Box 24">
            <a:extLst>
              <a:ext uri="{FF2B5EF4-FFF2-40B4-BE49-F238E27FC236}">
                <a16:creationId xmlns:a16="http://schemas.microsoft.com/office/drawing/2014/main" id="{D6A03A4F-FA58-45DC-9914-637B9A0B0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104" y="1955751"/>
            <a:ext cx="37271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Successor in general?</a:t>
            </a:r>
          </a:p>
        </p:txBody>
      </p:sp>
      <p:sp>
        <p:nvSpPr>
          <p:cNvPr id="72729" name="Text Box 25">
            <a:extLst>
              <a:ext uri="{FF2B5EF4-FFF2-40B4-BE49-F238E27FC236}">
                <a16:creationId xmlns:a16="http://schemas.microsoft.com/office/drawing/2014/main" id="{A323E41A-6B20-469F-8424-4056E9EF7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833" y="2533562"/>
            <a:ext cx="412225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500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Smallest node of all those larger than this node</a:t>
            </a:r>
          </a:p>
        </p:txBody>
      </p:sp>
      <p:sp>
        <p:nvSpPr>
          <p:cNvPr id="72730" name="Text Box 26">
            <a:extLst>
              <a:ext uri="{FF2B5EF4-FFF2-40B4-BE49-F238E27FC236}">
                <a16:creationId xmlns:a16="http://schemas.microsoft.com/office/drawing/2014/main" id="{FE1A2046-2DCA-44E4-A536-40B1E0691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833" y="3687604"/>
            <a:ext cx="412225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500" b="1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Leftmost</a:t>
            </a:r>
            <a:r>
              <a:rPr lang="en-US" altLang="en-US" sz="2500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element of the right subtree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47D2C09-F0A0-9572-2D13-98022E495B20}"/>
              </a:ext>
            </a:extLst>
          </p:cNvPr>
          <p:cNvSpPr/>
          <p:nvPr/>
        </p:nvSpPr>
        <p:spPr>
          <a:xfrm>
            <a:off x="2423950" y="3595391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8A832C-603A-3405-E91B-D1BB39EAEE46}"/>
              </a:ext>
            </a:extLst>
          </p:cNvPr>
          <p:cNvSpPr/>
          <p:nvPr/>
        </p:nvSpPr>
        <p:spPr>
          <a:xfrm>
            <a:off x="1287894" y="4680863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ABC20D1-32CD-AE13-9154-C62D03E7D186}"/>
              </a:ext>
            </a:extLst>
          </p:cNvPr>
          <p:cNvSpPr/>
          <p:nvPr/>
        </p:nvSpPr>
        <p:spPr>
          <a:xfrm>
            <a:off x="3486924" y="4680863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ACE10F5-03F5-99C0-9C4B-7A6C22C120A4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1586162" y="4142042"/>
            <a:ext cx="1136056" cy="5388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801445-6E91-5E4A-35DE-986E0A9197CF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2722218" y="4142042"/>
            <a:ext cx="1062974" cy="5388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05DD7C-A23E-43F6-F444-0F56925C7B21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 flipH="1">
            <a:off x="3219363" y="5227514"/>
            <a:ext cx="565829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E391BD5-CF3C-5FD4-39D3-AF912C4C54D2}"/>
              </a:ext>
            </a:extLst>
          </p:cNvPr>
          <p:cNvSpPr/>
          <p:nvPr/>
        </p:nvSpPr>
        <p:spPr>
          <a:xfrm>
            <a:off x="4263298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E5CC4F-C147-0463-93A7-02DBA76A9F31}"/>
              </a:ext>
            </a:extLst>
          </p:cNvPr>
          <p:cNvCxnSpPr>
            <a:cxnSpLocks/>
            <a:stCxn id="21" idx="0"/>
            <a:endCxn id="17" idx="2"/>
          </p:cNvCxnSpPr>
          <p:nvPr/>
        </p:nvCxnSpPr>
        <p:spPr>
          <a:xfrm flipH="1" flipV="1">
            <a:off x="3785192" y="5227514"/>
            <a:ext cx="776374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24FB61-0826-D057-FEED-741722E41F43}"/>
              </a:ext>
            </a:extLst>
          </p:cNvPr>
          <p:cNvSpPr/>
          <p:nvPr/>
        </p:nvSpPr>
        <p:spPr>
          <a:xfrm>
            <a:off x="2921095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4124F1-05DB-E963-2157-BA7F83E011AF}"/>
              </a:ext>
            </a:extLst>
          </p:cNvPr>
          <p:cNvCxnSpPr>
            <a:cxnSpLocks/>
            <a:stCxn id="16" idx="2"/>
            <a:endCxn id="27" idx="0"/>
          </p:cNvCxnSpPr>
          <p:nvPr/>
        </p:nvCxnSpPr>
        <p:spPr>
          <a:xfrm flipH="1">
            <a:off x="934372" y="5227514"/>
            <a:ext cx="651790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8A00201-0C58-5B4B-5FB6-08224DFDFD55}"/>
              </a:ext>
            </a:extLst>
          </p:cNvPr>
          <p:cNvSpPr/>
          <p:nvPr/>
        </p:nvSpPr>
        <p:spPr>
          <a:xfrm>
            <a:off x="1877159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63D903-CF82-87E8-7986-00EF61F8A042}"/>
              </a:ext>
            </a:extLst>
          </p:cNvPr>
          <p:cNvCxnSpPr>
            <a:cxnSpLocks/>
            <a:stCxn id="25" idx="0"/>
            <a:endCxn id="16" idx="2"/>
          </p:cNvCxnSpPr>
          <p:nvPr/>
        </p:nvCxnSpPr>
        <p:spPr>
          <a:xfrm flipH="1" flipV="1">
            <a:off x="1586162" y="5227514"/>
            <a:ext cx="589265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28BD157-C89E-BB55-6A95-F74678597F8C}"/>
              </a:ext>
            </a:extLst>
          </p:cNvPr>
          <p:cNvSpPr/>
          <p:nvPr/>
        </p:nvSpPr>
        <p:spPr>
          <a:xfrm>
            <a:off x="636104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29" grpId="0"/>
      <p:bldP spid="7273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19B07C8E-5732-4C00-8A4A-31A9A282C4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Successor</a:t>
            </a:r>
          </a:p>
        </p:txBody>
      </p:sp>
      <p:sp>
        <p:nvSpPr>
          <p:cNvPr id="72728" name="Text Box 24">
            <a:extLst>
              <a:ext uri="{FF2B5EF4-FFF2-40B4-BE49-F238E27FC236}">
                <a16:creationId xmlns:a16="http://schemas.microsoft.com/office/drawing/2014/main" id="{D6A03A4F-FA58-45DC-9914-637B9A0B0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104" y="1955751"/>
            <a:ext cx="37271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Successor in general?</a:t>
            </a:r>
          </a:p>
        </p:txBody>
      </p:sp>
      <p:sp>
        <p:nvSpPr>
          <p:cNvPr id="72729" name="Text Box 25">
            <a:extLst>
              <a:ext uri="{FF2B5EF4-FFF2-40B4-BE49-F238E27FC236}">
                <a16:creationId xmlns:a16="http://schemas.microsoft.com/office/drawing/2014/main" id="{A323E41A-6B20-469F-8424-4056E9EF7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833" y="2533562"/>
            <a:ext cx="412225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500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Smallest node of all those larger than this node</a:t>
            </a:r>
          </a:p>
        </p:txBody>
      </p:sp>
      <p:sp>
        <p:nvSpPr>
          <p:cNvPr id="72730" name="Text Box 26">
            <a:extLst>
              <a:ext uri="{FF2B5EF4-FFF2-40B4-BE49-F238E27FC236}">
                <a16:creationId xmlns:a16="http://schemas.microsoft.com/office/drawing/2014/main" id="{FE1A2046-2DCA-44E4-A536-40B1E0691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833" y="3687604"/>
            <a:ext cx="412225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500" b="1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Leftmost</a:t>
            </a:r>
            <a:r>
              <a:rPr lang="en-US" altLang="en-US" sz="2500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element of the right subtree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8FE896-A98C-D615-0E00-77BBD547859E}"/>
              </a:ext>
            </a:extLst>
          </p:cNvPr>
          <p:cNvSpPr/>
          <p:nvPr/>
        </p:nvSpPr>
        <p:spPr>
          <a:xfrm>
            <a:off x="2423950" y="3595391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D04C59-C935-EB51-50E5-0CB72A4F4A5E}"/>
              </a:ext>
            </a:extLst>
          </p:cNvPr>
          <p:cNvSpPr/>
          <p:nvPr/>
        </p:nvSpPr>
        <p:spPr>
          <a:xfrm>
            <a:off x="1287894" y="4680863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D45E85-174C-A9C5-97F3-9B22E9E4C775}"/>
              </a:ext>
            </a:extLst>
          </p:cNvPr>
          <p:cNvSpPr/>
          <p:nvPr/>
        </p:nvSpPr>
        <p:spPr>
          <a:xfrm>
            <a:off x="3486924" y="4680863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CF9567-7E6B-33A2-4476-AE19EA924EB7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flipH="1">
            <a:off x="1586162" y="4142042"/>
            <a:ext cx="1136056" cy="5388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A0093E-CD19-760F-2F04-478C3C43E97E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2722218" y="4142042"/>
            <a:ext cx="1062974" cy="5388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DD37B0A-F797-D9D5-10F0-FE34A475C718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3219363" y="5227514"/>
            <a:ext cx="565829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4D2B5D-C26C-EEA0-BCCD-196254B040C1}"/>
              </a:ext>
            </a:extLst>
          </p:cNvPr>
          <p:cNvSpPr/>
          <p:nvPr/>
        </p:nvSpPr>
        <p:spPr>
          <a:xfrm>
            <a:off x="4263298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5"/>
          </a:solidFill>
          <a:ln w="12700">
            <a:solidFill>
              <a:srgbClr val="FF6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9F97FE-9070-29C4-8F46-A29ECB189697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H="1" flipV="1">
            <a:off x="3785192" y="5227514"/>
            <a:ext cx="776374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A39328-92FA-31BF-D9BE-E8D0C2D1CF01}"/>
              </a:ext>
            </a:extLst>
          </p:cNvPr>
          <p:cNvSpPr/>
          <p:nvPr/>
        </p:nvSpPr>
        <p:spPr>
          <a:xfrm>
            <a:off x="2921095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5"/>
          </a:solidFill>
          <a:ln w="12700">
            <a:solidFill>
              <a:srgbClr val="FF6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8F40D1-07B9-3AB7-3F4E-C50F4508DD56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flipH="1">
            <a:off x="934372" y="5227514"/>
            <a:ext cx="651790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CF371B5-29ED-9A9F-B254-2F4742DC862C}"/>
              </a:ext>
            </a:extLst>
          </p:cNvPr>
          <p:cNvSpPr/>
          <p:nvPr/>
        </p:nvSpPr>
        <p:spPr>
          <a:xfrm>
            <a:off x="1877159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5"/>
          </a:solidFill>
          <a:ln w="12700">
            <a:solidFill>
              <a:srgbClr val="FF6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510C17-7741-270C-CCF0-56B437BC5C35}"/>
              </a:ext>
            </a:extLst>
          </p:cNvPr>
          <p:cNvCxnSpPr>
            <a:cxnSpLocks/>
            <a:stCxn id="12" idx="0"/>
            <a:endCxn id="3" idx="2"/>
          </p:cNvCxnSpPr>
          <p:nvPr/>
        </p:nvCxnSpPr>
        <p:spPr>
          <a:xfrm flipH="1" flipV="1">
            <a:off x="1586162" y="5227514"/>
            <a:ext cx="589265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E5C8E-383A-A681-F874-F4253A809606}"/>
              </a:ext>
            </a:extLst>
          </p:cNvPr>
          <p:cNvSpPr/>
          <p:nvPr/>
        </p:nvSpPr>
        <p:spPr>
          <a:xfrm>
            <a:off x="636104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5"/>
          </a:solidFill>
          <a:ln w="12700">
            <a:solidFill>
              <a:srgbClr val="FF6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5" name="Text Box 24">
            <a:extLst>
              <a:ext uri="{FF2B5EF4-FFF2-40B4-BE49-F238E27FC236}">
                <a16:creationId xmlns:a16="http://schemas.microsoft.com/office/drawing/2014/main" id="{D8437920-BD4D-7A66-87A5-C53CA466F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395" y="5572018"/>
            <a:ext cx="389855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if the node doesn’t have a right subtree?</a:t>
            </a:r>
          </a:p>
        </p:txBody>
      </p:sp>
    </p:spTree>
    <p:extLst>
      <p:ext uri="{BB962C8B-B14F-4D97-AF65-F5344CB8AC3E}">
        <p14:creationId xmlns:p14="http://schemas.microsoft.com/office/powerpoint/2010/main" val="1070666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19B07C8E-5732-4C00-8A4A-31A9A282C4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Successor</a:t>
            </a:r>
          </a:p>
        </p:txBody>
      </p:sp>
      <p:sp>
        <p:nvSpPr>
          <p:cNvPr id="72728" name="Text Box 24">
            <a:extLst>
              <a:ext uri="{FF2B5EF4-FFF2-40B4-BE49-F238E27FC236}">
                <a16:creationId xmlns:a16="http://schemas.microsoft.com/office/drawing/2014/main" id="{D6A03A4F-FA58-45DC-9914-637B9A0B0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104" y="1955751"/>
            <a:ext cx="37271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Successor in general?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8FE896-A98C-D615-0E00-77BBD547859E}"/>
              </a:ext>
            </a:extLst>
          </p:cNvPr>
          <p:cNvSpPr/>
          <p:nvPr/>
        </p:nvSpPr>
        <p:spPr>
          <a:xfrm>
            <a:off x="2423950" y="3595391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D04C59-C935-EB51-50E5-0CB72A4F4A5E}"/>
              </a:ext>
            </a:extLst>
          </p:cNvPr>
          <p:cNvSpPr/>
          <p:nvPr/>
        </p:nvSpPr>
        <p:spPr>
          <a:xfrm>
            <a:off x="1287894" y="4680863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D45E85-174C-A9C5-97F3-9B22E9E4C775}"/>
              </a:ext>
            </a:extLst>
          </p:cNvPr>
          <p:cNvSpPr/>
          <p:nvPr/>
        </p:nvSpPr>
        <p:spPr>
          <a:xfrm>
            <a:off x="3486924" y="4680863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CF9567-7E6B-33A2-4476-AE19EA924EB7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flipH="1">
            <a:off x="1586162" y="4142042"/>
            <a:ext cx="1136056" cy="5388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A0093E-CD19-760F-2F04-478C3C43E97E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2722218" y="4142042"/>
            <a:ext cx="1062974" cy="5388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DD37B0A-F797-D9D5-10F0-FE34A475C718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3219363" y="5227514"/>
            <a:ext cx="565829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4D2B5D-C26C-EEA0-BCCD-196254B040C1}"/>
              </a:ext>
            </a:extLst>
          </p:cNvPr>
          <p:cNvSpPr/>
          <p:nvPr/>
        </p:nvSpPr>
        <p:spPr>
          <a:xfrm>
            <a:off x="4263298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5"/>
          </a:solidFill>
          <a:ln w="12700">
            <a:solidFill>
              <a:srgbClr val="FF6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9F97FE-9070-29C4-8F46-A29ECB189697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H="1" flipV="1">
            <a:off x="3785192" y="5227514"/>
            <a:ext cx="776374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A39328-92FA-31BF-D9BE-E8D0C2D1CF01}"/>
              </a:ext>
            </a:extLst>
          </p:cNvPr>
          <p:cNvSpPr/>
          <p:nvPr/>
        </p:nvSpPr>
        <p:spPr>
          <a:xfrm>
            <a:off x="2921095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5"/>
          </a:solidFill>
          <a:ln w="12700">
            <a:solidFill>
              <a:srgbClr val="FF6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8F40D1-07B9-3AB7-3F4E-C50F4508DD56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flipH="1">
            <a:off x="934372" y="5227514"/>
            <a:ext cx="651790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CF371B5-29ED-9A9F-B254-2F4742DC862C}"/>
              </a:ext>
            </a:extLst>
          </p:cNvPr>
          <p:cNvSpPr/>
          <p:nvPr/>
        </p:nvSpPr>
        <p:spPr>
          <a:xfrm>
            <a:off x="1877159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5"/>
          </a:solidFill>
          <a:ln w="12700">
            <a:solidFill>
              <a:srgbClr val="FF6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510C17-7741-270C-CCF0-56B437BC5C35}"/>
              </a:ext>
            </a:extLst>
          </p:cNvPr>
          <p:cNvCxnSpPr>
            <a:cxnSpLocks/>
            <a:stCxn id="12" idx="0"/>
            <a:endCxn id="3" idx="2"/>
          </p:cNvCxnSpPr>
          <p:nvPr/>
        </p:nvCxnSpPr>
        <p:spPr>
          <a:xfrm flipH="1" flipV="1">
            <a:off x="1586162" y="5227514"/>
            <a:ext cx="589265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E5C8E-383A-A681-F874-F4253A809606}"/>
              </a:ext>
            </a:extLst>
          </p:cNvPr>
          <p:cNvSpPr/>
          <p:nvPr/>
        </p:nvSpPr>
        <p:spPr>
          <a:xfrm>
            <a:off x="636104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5"/>
          </a:solidFill>
          <a:ln w="12700">
            <a:solidFill>
              <a:srgbClr val="FF6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5" name="Text Box 24">
            <a:extLst>
              <a:ext uri="{FF2B5EF4-FFF2-40B4-BE49-F238E27FC236}">
                <a16:creationId xmlns:a16="http://schemas.microsoft.com/office/drawing/2014/main" id="{D8437920-BD4D-7A66-87A5-C53CA466F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395" y="5572018"/>
            <a:ext cx="389855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if the node doesn’t have a right subtree?</a:t>
            </a:r>
          </a:p>
        </p:txBody>
      </p:sp>
      <p:sp>
        <p:nvSpPr>
          <p:cNvPr id="16" name="Rectangle 24">
            <a:extLst>
              <a:ext uri="{FF2B5EF4-FFF2-40B4-BE49-F238E27FC236}">
                <a16:creationId xmlns:a16="http://schemas.microsoft.com/office/drawing/2014/main" id="{381B8BA5-DE3C-BEEB-3155-F2BBA63A1FA9}"/>
              </a:ext>
            </a:extLst>
          </p:cNvPr>
          <p:cNvSpPr txBox="1">
            <a:spLocks noChangeArrowheads="1"/>
          </p:cNvSpPr>
          <p:nvPr/>
        </p:nvSpPr>
        <p:spPr>
          <a:xfrm>
            <a:off x="5127395" y="2789500"/>
            <a:ext cx="3712265" cy="1627442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i="1" dirty="0">
                <a:solidFill>
                  <a:srgbClr val="0070C0"/>
                </a:solidFill>
              </a:rPr>
              <a:t>Node is the largest</a:t>
            </a:r>
          </a:p>
          <a:p>
            <a:r>
              <a:rPr lang="en-US" altLang="en-US" sz="2400" i="1" dirty="0">
                <a:solidFill>
                  <a:srgbClr val="0070C0"/>
                </a:solidFill>
              </a:rPr>
              <a:t>The successor is the node that has x as a predecessor</a:t>
            </a:r>
          </a:p>
        </p:txBody>
      </p:sp>
    </p:spTree>
    <p:extLst>
      <p:ext uri="{BB962C8B-B14F-4D97-AF65-F5344CB8AC3E}">
        <p14:creationId xmlns:p14="http://schemas.microsoft.com/office/powerpoint/2010/main" val="37458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19B07C8E-5732-4C00-8A4A-31A9A282C4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Successor</a:t>
            </a:r>
          </a:p>
        </p:txBody>
      </p:sp>
      <p:sp>
        <p:nvSpPr>
          <p:cNvPr id="72728" name="Text Box 24">
            <a:extLst>
              <a:ext uri="{FF2B5EF4-FFF2-40B4-BE49-F238E27FC236}">
                <a16:creationId xmlns:a16="http://schemas.microsoft.com/office/drawing/2014/main" id="{D6A03A4F-FA58-45DC-9914-637B9A0B0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104" y="1955751"/>
            <a:ext cx="37271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Successor in general?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8FE896-A98C-D615-0E00-77BBD547859E}"/>
              </a:ext>
            </a:extLst>
          </p:cNvPr>
          <p:cNvSpPr/>
          <p:nvPr/>
        </p:nvSpPr>
        <p:spPr>
          <a:xfrm>
            <a:off x="2423950" y="3595391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D04C59-C935-EB51-50E5-0CB72A4F4A5E}"/>
              </a:ext>
            </a:extLst>
          </p:cNvPr>
          <p:cNvSpPr/>
          <p:nvPr/>
        </p:nvSpPr>
        <p:spPr>
          <a:xfrm>
            <a:off x="1287894" y="4680863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D45E85-174C-A9C5-97F3-9B22E9E4C775}"/>
              </a:ext>
            </a:extLst>
          </p:cNvPr>
          <p:cNvSpPr/>
          <p:nvPr/>
        </p:nvSpPr>
        <p:spPr>
          <a:xfrm>
            <a:off x="3486924" y="4680863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CF9567-7E6B-33A2-4476-AE19EA924EB7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flipH="1">
            <a:off x="1586162" y="4142042"/>
            <a:ext cx="1136056" cy="5388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A0093E-CD19-760F-2F04-478C3C43E97E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2722218" y="4142042"/>
            <a:ext cx="1062974" cy="5388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DD37B0A-F797-D9D5-10F0-FE34A475C718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3219363" y="5227514"/>
            <a:ext cx="565829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4D2B5D-C26C-EEA0-BCCD-196254B040C1}"/>
              </a:ext>
            </a:extLst>
          </p:cNvPr>
          <p:cNvSpPr/>
          <p:nvPr/>
        </p:nvSpPr>
        <p:spPr>
          <a:xfrm>
            <a:off x="4263298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9F97FE-9070-29C4-8F46-A29ECB189697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H="1" flipV="1">
            <a:off x="3785192" y="5227514"/>
            <a:ext cx="776374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A39328-92FA-31BF-D9BE-E8D0C2D1CF01}"/>
              </a:ext>
            </a:extLst>
          </p:cNvPr>
          <p:cNvSpPr/>
          <p:nvPr/>
        </p:nvSpPr>
        <p:spPr>
          <a:xfrm>
            <a:off x="2921095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8F40D1-07B9-3AB7-3F4E-C50F4508DD56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flipH="1">
            <a:off x="934372" y="5227514"/>
            <a:ext cx="651790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CF371B5-29ED-9A9F-B254-2F4742DC862C}"/>
              </a:ext>
            </a:extLst>
          </p:cNvPr>
          <p:cNvSpPr/>
          <p:nvPr/>
        </p:nvSpPr>
        <p:spPr>
          <a:xfrm>
            <a:off x="1877159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5"/>
          </a:solidFill>
          <a:ln w="12700">
            <a:solidFill>
              <a:srgbClr val="FF6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510C17-7741-270C-CCF0-56B437BC5C35}"/>
              </a:ext>
            </a:extLst>
          </p:cNvPr>
          <p:cNvCxnSpPr>
            <a:cxnSpLocks/>
            <a:stCxn id="12" idx="0"/>
            <a:endCxn id="3" idx="2"/>
          </p:cNvCxnSpPr>
          <p:nvPr/>
        </p:nvCxnSpPr>
        <p:spPr>
          <a:xfrm flipH="1" flipV="1">
            <a:off x="1586162" y="5227514"/>
            <a:ext cx="589265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E5C8E-383A-A681-F874-F4253A809606}"/>
              </a:ext>
            </a:extLst>
          </p:cNvPr>
          <p:cNvSpPr/>
          <p:nvPr/>
        </p:nvSpPr>
        <p:spPr>
          <a:xfrm>
            <a:off x="636104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6" name="Rectangle 24">
            <a:extLst>
              <a:ext uri="{FF2B5EF4-FFF2-40B4-BE49-F238E27FC236}">
                <a16:creationId xmlns:a16="http://schemas.microsoft.com/office/drawing/2014/main" id="{381B8BA5-DE3C-BEEB-3155-F2BBA63A1FA9}"/>
              </a:ext>
            </a:extLst>
          </p:cNvPr>
          <p:cNvSpPr txBox="1">
            <a:spLocks noChangeArrowheads="1"/>
          </p:cNvSpPr>
          <p:nvPr/>
        </p:nvSpPr>
        <p:spPr>
          <a:xfrm>
            <a:off x="5127395" y="2789500"/>
            <a:ext cx="3712265" cy="997309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i="1" dirty="0">
                <a:solidFill>
                  <a:srgbClr val="0070C0"/>
                </a:solidFill>
              </a:rPr>
              <a:t>The successor is the node that has x as a predecessor</a:t>
            </a:r>
          </a:p>
        </p:txBody>
      </p:sp>
    </p:spTree>
    <p:extLst>
      <p:ext uri="{BB962C8B-B14F-4D97-AF65-F5344CB8AC3E}">
        <p14:creationId xmlns:p14="http://schemas.microsoft.com/office/powerpoint/2010/main" val="87266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19B07C8E-5732-4C00-8A4A-31A9A282C4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Successor</a:t>
            </a:r>
          </a:p>
        </p:txBody>
      </p:sp>
      <p:sp>
        <p:nvSpPr>
          <p:cNvPr id="72728" name="Text Box 24">
            <a:extLst>
              <a:ext uri="{FF2B5EF4-FFF2-40B4-BE49-F238E27FC236}">
                <a16:creationId xmlns:a16="http://schemas.microsoft.com/office/drawing/2014/main" id="{D6A03A4F-FA58-45DC-9914-637B9A0B0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104" y="1955751"/>
            <a:ext cx="37271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Successor in general?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8FE896-A98C-D615-0E00-77BBD547859E}"/>
              </a:ext>
            </a:extLst>
          </p:cNvPr>
          <p:cNvSpPr/>
          <p:nvPr/>
        </p:nvSpPr>
        <p:spPr>
          <a:xfrm>
            <a:off x="2423950" y="3595391"/>
            <a:ext cx="596535" cy="546651"/>
          </a:xfrm>
          <a:prstGeom prst="roundRect">
            <a:avLst>
              <a:gd name="adj" fmla="val 37821"/>
            </a:avLst>
          </a:prstGeom>
          <a:solidFill>
            <a:srgbClr val="00206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D04C59-C935-EB51-50E5-0CB72A4F4A5E}"/>
              </a:ext>
            </a:extLst>
          </p:cNvPr>
          <p:cNvSpPr/>
          <p:nvPr/>
        </p:nvSpPr>
        <p:spPr>
          <a:xfrm>
            <a:off x="1287894" y="4680863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D45E85-174C-A9C5-97F3-9B22E9E4C775}"/>
              </a:ext>
            </a:extLst>
          </p:cNvPr>
          <p:cNvSpPr/>
          <p:nvPr/>
        </p:nvSpPr>
        <p:spPr>
          <a:xfrm>
            <a:off x="3486924" y="4680863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CF9567-7E6B-33A2-4476-AE19EA924EB7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flipH="1">
            <a:off x="1586162" y="4142042"/>
            <a:ext cx="1136056" cy="53882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A0093E-CD19-760F-2F04-478C3C43E97E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2722218" y="4142042"/>
            <a:ext cx="1062974" cy="5388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DD37B0A-F797-D9D5-10F0-FE34A475C718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3219363" y="5227514"/>
            <a:ext cx="565829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4D2B5D-C26C-EEA0-BCCD-196254B040C1}"/>
              </a:ext>
            </a:extLst>
          </p:cNvPr>
          <p:cNvSpPr/>
          <p:nvPr/>
        </p:nvSpPr>
        <p:spPr>
          <a:xfrm>
            <a:off x="4263298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9F97FE-9070-29C4-8F46-A29ECB189697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H="1" flipV="1">
            <a:off x="3785192" y="5227514"/>
            <a:ext cx="776374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A39328-92FA-31BF-D9BE-E8D0C2D1CF01}"/>
              </a:ext>
            </a:extLst>
          </p:cNvPr>
          <p:cNvSpPr/>
          <p:nvPr/>
        </p:nvSpPr>
        <p:spPr>
          <a:xfrm>
            <a:off x="2921095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8F40D1-07B9-3AB7-3F4E-C50F4508DD56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flipH="1">
            <a:off x="934372" y="5227514"/>
            <a:ext cx="651790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CF371B5-29ED-9A9F-B254-2F4742DC862C}"/>
              </a:ext>
            </a:extLst>
          </p:cNvPr>
          <p:cNvSpPr/>
          <p:nvPr/>
        </p:nvSpPr>
        <p:spPr>
          <a:xfrm>
            <a:off x="1877159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5"/>
          </a:solidFill>
          <a:ln w="12700">
            <a:solidFill>
              <a:srgbClr val="FF6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510C17-7741-270C-CCF0-56B437BC5C35}"/>
              </a:ext>
            </a:extLst>
          </p:cNvPr>
          <p:cNvCxnSpPr>
            <a:cxnSpLocks/>
            <a:stCxn id="12" idx="0"/>
            <a:endCxn id="3" idx="2"/>
          </p:cNvCxnSpPr>
          <p:nvPr/>
        </p:nvCxnSpPr>
        <p:spPr>
          <a:xfrm flipH="1" flipV="1">
            <a:off x="1586162" y="5227514"/>
            <a:ext cx="589265" cy="48667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E5C8E-383A-A681-F874-F4253A809606}"/>
              </a:ext>
            </a:extLst>
          </p:cNvPr>
          <p:cNvSpPr/>
          <p:nvPr/>
        </p:nvSpPr>
        <p:spPr>
          <a:xfrm>
            <a:off x="636104" y="5714192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6" name="Rectangle 24">
            <a:extLst>
              <a:ext uri="{FF2B5EF4-FFF2-40B4-BE49-F238E27FC236}">
                <a16:creationId xmlns:a16="http://schemas.microsoft.com/office/drawing/2014/main" id="{381B8BA5-DE3C-BEEB-3155-F2BBA63A1FA9}"/>
              </a:ext>
            </a:extLst>
          </p:cNvPr>
          <p:cNvSpPr txBox="1">
            <a:spLocks noChangeArrowheads="1"/>
          </p:cNvSpPr>
          <p:nvPr/>
        </p:nvSpPr>
        <p:spPr>
          <a:xfrm>
            <a:off x="5127395" y="2789500"/>
            <a:ext cx="3712265" cy="997309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i="1" dirty="0">
                <a:solidFill>
                  <a:srgbClr val="0070C0"/>
                </a:solidFill>
              </a:rPr>
              <a:t>The successor is the node that has x as a predecessor</a:t>
            </a:r>
          </a:p>
        </p:txBody>
      </p:sp>
    </p:spTree>
    <p:extLst>
      <p:ext uri="{BB962C8B-B14F-4D97-AF65-F5344CB8AC3E}">
        <p14:creationId xmlns:p14="http://schemas.microsoft.com/office/powerpoint/2010/main" val="114679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19B07C8E-5732-4C00-8A4A-31A9A282C4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0790" y="66151"/>
            <a:ext cx="7886700" cy="934795"/>
          </a:xfrm>
        </p:spPr>
        <p:txBody>
          <a:bodyPr>
            <a:normAutofit/>
          </a:bodyPr>
          <a:lstStyle/>
          <a:p>
            <a:r>
              <a:rPr lang="en-US" altLang="en-US" sz="5400" dirty="0"/>
              <a:t>Successor</a:t>
            </a:r>
          </a:p>
        </p:txBody>
      </p:sp>
      <p:sp>
        <p:nvSpPr>
          <p:cNvPr id="72728" name="Text Box 24">
            <a:extLst>
              <a:ext uri="{FF2B5EF4-FFF2-40B4-BE49-F238E27FC236}">
                <a16:creationId xmlns:a16="http://schemas.microsoft.com/office/drawing/2014/main" id="{D6A03A4F-FA58-45DC-9914-637B9A0B0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243" y="1168851"/>
            <a:ext cx="37271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Successor in general?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8FE896-A98C-D615-0E00-77BBD547859E}"/>
              </a:ext>
            </a:extLst>
          </p:cNvPr>
          <p:cNvSpPr/>
          <p:nvPr/>
        </p:nvSpPr>
        <p:spPr>
          <a:xfrm>
            <a:off x="2423950" y="4142042"/>
            <a:ext cx="596535" cy="546651"/>
          </a:xfrm>
          <a:prstGeom prst="roundRect">
            <a:avLst>
              <a:gd name="adj" fmla="val 37821"/>
            </a:avLst>
          </a:prstGeom>
          <a:solidFill>
            <a:srgbClr val="00206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D04C59-C935-EB51-50E5-0CB72A4F4A5E}"/>
              </a:ext>
            </a:extLst>
          </p:cNvPr>
          <p:cNvSpPr/>
          <p:nvPr/>
        </p:nvSpPr>
        <p:spPr>
          <a:xfrm>
            <a:off x="1287894" y="5227514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D45E85-174C-A9C5-97F3-9B22E9E4C775}"/>
              </a:ext>
            </a:extLst>
          </p:cNvPr>
          <p:cNvSpPr/>
          <p:nvPr/>
        </p:nvSpPr>
        <p:spPr>
          <a:xfrm>
            <a:off x="3486924" y="5227514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CF9567-7E6B-33A2-4476-AE19EA924EB7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flipH="1">
            <a:off x="1586162" y="4688693"/>
            <a:ext cx="1136056" cy="53882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A0093E-CD19-760F-2F04-478C3C43E97E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2722218" y="4688693"/>
            <a:ext cx="1062974" cy="5388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DD37B0A-F797-D9D5-10F0-FE34A475C718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3219363" y="5774165"/>
            <a:ext cx="565829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4D2B5D-C26C-EEA0-BCCD-196254B040C1}"/>
              </a:ext>
            </a:extLst>
          </p:cNvPr>
          <p:cNvSpPr/>
          <p:nvPr/>
        </p:nvSpPr>
        <p:spPr>
          <a:xfrm>
            <a:off x="4263298" y="6260843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9F97FE-9070-29C4-8F46-A29ECB189697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H="1" flipV="1">
            <a:off x="3785192" y="5774165"/>
            <a:ext cx="776374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A39328-92FA-31BF-D9BE-E8D0C2D1CF01}"/>
              </a:ext>
            </a:extLst>
          </p:cNvPr>
          <p:cNvSpPr/>
          <p:nvPr/>
        </p:nvSpPr>
        <p:spPr>
          <a:xfrm>
            <a:off x="2921095" y="6260843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8F40D1-07B9-3AB7-3F4E-C50F4508DD56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flipH="1">
            <a:off x="934372" y="5774165"/>
            <a:ext cx="651790" cy="486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CF371B5-29ED-9A9F-B254-2F4742DC862C}"/>
              </a:ext>
            </a:extLst>
          </p:cNvPr>
          <p:cNvSpPr/>
          <p:nvPr/>
        </p:nvSpPr>
        <p:spPr>
          <a:xfrm>
            <a:off x="1877159" y="6260843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5"/>
          </a:solidFill>
          <a:ln w="12700">
            <a:solidFill>
              <a:srgbClr val="FF6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510C17-7741-270C-CCF0-56B437BC5C35}"/>
              </a:ext>
            </a:extLst>
          </p:cNvPr>
          <p:cNvCxnSpPr>
            <a:cxnSpLocks/>
            <a:stCxn id="12" idx="0"/>
            <a:endCxn id="3" idx="2"/>
          </p:cNvCxnSpPr>
          <p:nvPr/>
        </p:nvCxnSpPr>
        <p:spPr>
          <a:xfrm flipH="1" flipV="1">
            <a:off x="1586162" y="5774165"/>
            <a:ext cx="589265" cy="48667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E5C8E-383A-A681-F874-F4253A809606}"/>
              </a:ext>
            </a:extLst>
          </p:cNvPr>
          <p:cNvSpPr/>
          <p:nvPr/>
        </p:nvSpPr>
        <p:spPr>
          <a:xfrm>
            <a:off x="636104" y="6260843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6" name="Rectangle 24">
            <a:extLst>
              <a:ext uri="{FF2B5EF4-FFF2-40B4-BE49-F238E27FC236}">
                <a16:creationId xmlns:a16="http://schemas.microsoft.com/office/drawing/2014/main" id="{381B8BA5-DE3C-BEEB-3155-F2BBA63A1FA9}"/>
              </a:ext>
            </a:extLst>
          </p:cNvPr>
          <p:cNvSpPr txBox="1">
            <a:spLocks noChangeArrowheads="1"/>
          </p:cNvSpPr>
          <p:nvPr/>
        </p:nvSpPr>
        <p:spPr>
          <a:xfrm>
            <a:off x="5127395" y="2789500"/>
            <a:ext cx="3712265" cy="997309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i="1" dirty="0">
                <a:solidFill>
                  <a:srgbClr val="0070C0"/>
                </a:solidFill>
              </a:rPr>
              <a:t>The successor is the node that has x as a predecessor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A77403-692E-2CB7-332C-0E1E102FA992}"/>
              </a:ext>
            </a:extLst>
          </p:cNvPr>
          <p:cNvCxnSpPr>
            <a:cxnSpLocks/>
            <a:stCxn id="21" idx="2"/>
            <a:endCxn id="2" idx="0"/>
          </p:cNvCxnSpPr>
          <p:nvPr/>
        </p:nvCxnSpPr>
        <p:spPr>
          <a:xfrm flipH="1">
            <a:off x="2722218" y="3532464"/>
            <a:ext cx="1152893" cy="60957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rapezoid 20">
            <a:extLst>
              <a:ext uri="{FF2B5EF4-FFF2-40B4-BE49-F238E27FC236}">
                <a16:creationId xmlns:a16="http://schemas.microsoft.com/office/drawing/2014/main" id="{6CA092A0-EDBA-286B-9FC4-853E20337B37}"/>
              </a:ext>
            </a:extLst>
          </p:cNvPr>
          <p:cNvSpPr/>
          <p:nvPr/>
        </p:nvSpPr>
        <p:spPr>
          <a:xfrm>
            <a:off x="3486924" y="2655614"/>
            <a:ext cx="776374" cy="876850"/>
          </a:xfrm>
          <a:prstGeom prst="trapezoid">
            <a:avLst>
              <a:gd name="adj" fmla="val 42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Box 27">
            <a:extLst>
              <a:ext uri="{FF2B5EF4-FFF2-40B4-BE49-F238E27FC236}">
                <a16:creationId xmlns:a16="http://schemas.microsoft.com/office/drawing/2014/main" id="{D6D072BC-2F09-330C-9AF4-93FE2540E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790" y="2268146"/>
            <a:ext cx="298551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 going up until we’re no longer a right child</a:t>
            </a:r>
          </a:p>
        </p:txBody>
      </p:sp>
    </p:spTree>
    <p:extLst>
      <p:ext uri="{BB962C8B-B14F-4D97-AF65-F5344CB8AC3E}">
        <p14:creationId xmlns:p14="http://schemas.microsoft.com/office/powerpoint/2010/main" val="338151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283AE272-B12C-46E6-ACC0-E088A1079C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Successor</a:t>
            </a:r>
          </a:p>
        </p:txBody>
      </p:sp>
      <p:pic>
        <p:nvPicPr>
          <p:cNvPr id="73732" name="Picture 4">
            <a:extLst>
              <a:ext uri="{FF2B5EF4-FFF2-40B4-BE49-F238E27FC236}">
                <a16:creationId xmlns:a16="http://schemas.microsoft.com/office/drawing/2014/main" id="{1766A256-ABF7-4B43-8537-ABBC43663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90689"/>
            <a:ext cx="7395253" cy="408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4F902B9D-769A-4424-968E-42D13AF6F5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Successor</a:t>
            </a:r>
          </a:p>
        </p:txBody>
      </p:sp>
      <p:pic>
        <p:nvPicPr>
          <p:cNvPr id="84995" name="Picture 3">
            <a:extLst>
              <a:ext uri="{FF2B5EF4-FFF2-40B4-BE49-F238E27FC236}">
                <a16:creationId xmlns:a16="http://schemas.microsoft.com/office/drawing/2014/main" id="{35945C3F-E55A-4DE0-B2CF-1924793E8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46" y="1930676"/>
            <a:ext cx="6006797" cy="331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996" name="Rectangle 4">
            <a:extLst>
              <a:ext uri="{FF2B5EF4-FFF2-40B4-BE49-F238E27FC236}">
                <a16:creationId xmlns:a16="http://schemas.microsoft.com/office/drawing/2014/main" id="{7455BCB6-F0DD-42E8-B9B2-6948EFFE1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3" y="2335696"/>
            <a:ext cx="6200542" cy="80506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35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4997" name="Text Box 5">
            <a:extLst>
              <a:ext uri="{FF2B5EF4-FFF2-40B4-BE49-F238E27FC236}">
                <a16:creationId xmlns:a16="http://schemas.microsoft.com/office/drawing/2014/main" id="{AFEE8C8F-A85B-421D-B248-0CB7FCE2E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740" y="1692450"/>
            <a:ext cx="261251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we have a right subtree, return the smallest of the right subtree</a:t>
            </a:r>
          </a:p>
        </p:txBody>
      </p:sp>
    </p:spTree>
    <p:extLst>
      <p:ext uri="{BB962C8B-B14F-4D97-AF65-F5344CB8AC3E}">
        <p14:creationId xmlns:p14="http://schemas.microsoft.com/office/powerpoint/2010/main" val="317321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4F902B9D-769A-4424-968E-42D13AF6F5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Successor</a:t>
            </a:r>
          </a:p>
        </p:txBody>
      </p:sp>
      <p:pic>
        <p:nvPicPr>
          <p:cNvPr id="84995" name="Picture 3">
            <a:extLst>
              <a:ext uri="{FF2B5EF4-FFF2-40B4-BE49-F238E27FC236}">
                <a16:creationId xmlns:a16="http://schemas.microsoft.com/office/drawing/2014/main" id="{35945C3F-E55A-4DE0-B2CF-1924793E8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91" y="1930676"/>
            <a:ext cx="6006797" cy="331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996" name="Rectangle 4">
            <a:extLst>
              <a:ext uri="{FF2B5EF4-FFF2-40B4-BE49-F238E27FC236}">
                <a16:creationId xmlns:a16="http://schemas.microsoft.com/office/drawing/2014/main" id="{7455BCB6-F0DD-42E8-B9B2-6948EFFE1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618" y="3429000"/>
            <a:ext cx="6200542" cy="18188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35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285FE671-8988-D615-016E-8716EB6A4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5337" y="3637362"/>
            <a:ext cx="262896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 going up until we’re no longer a right child</a:t>
            </a:r>
          </a:p>
        </p:txBody>
      </p:sp>
    </p:spTree>
    <p:extLst>
      <p:ext uri="{BB962C8B-B14F-4D97-AF65-F5344CB8AC3E}">
        <p14:creationId xmlns:p14="http://schemas.microsoft.com/office/powerpoint/2010/main" val="160832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7"/>
            <a:ext cx="8170793" cy="1039604"/>
          </a:xfrm>
        </p:spPr>
        <p:txBody>
          <a:bodyPr>
            <a:normAutofit fontScale="90000"/>
          </a:bodyPr>
          <a:lstStyle/>
          <a:p>
            <a:r>
              <a:rPr lang="en-US" dirty="0"/>
              <a:t>Motivation for Binary Search Trees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5339064"/>
              </p:ext>
            </p:extLst>
          </p:nvPr>
        </p:nvGraphicFramePr>
        <p:xfrm>
          <a:off x="344558" y="1514061"/>
          <a:ext cx="8454884" cy="4850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3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5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9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5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8215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Sorted</a:t>
                      </a:r>
                      <a:r>
                        <a:rPr lang="en-US" sz="2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Arrays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Linked Lists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Balanced</a:t>
                      </a:r>
                      <a:b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Search Trees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9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O(log(n))       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0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91496"/>
                  </a:ext>
                </a:extLst>
              </a:tr>
              <a:tr h="12275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6418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4F902B9D-769A-4424-968E-42D13AF6F5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Successor: running time</a:t>
            </a:r>
          </a:p>
        </p:txBody>
      </p:sp>
      <p:pic>
        <p:nvPicPr>
          <p:cNvPr id="84995" name="Picture 3">
            <a:extLst>
              <a:ext uri="{FF2B5EF4-FFF2-40B4-BE49-F238E27FC236}">
                <a16:creationId xmlns:a16="http://schemas.microsoft.com/office/drawing/2014/main" id="{35945C3F-E55A-4DE0-B2CF-1924793E8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91" y="1930676"/>
            <a:ext cx="6006797" cy="331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84DDF2-E0E8-2122-DDFD-DDEE78845D82}"/>
              </a:ext>
            </a:extLst>
          </p:cNvPr>
          <p:cNvSpPr txBox="1"/>
          <p:nvPr/>
        </p:nvSpPr>
        <p:spPr>
          <a:xfrm>
            <a:off x="4890053" y="6126681"/>
            <a:ext cx="34786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 of the tree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7529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380" y="2024407"/>
            <a:ext cx="7886700" cy="824809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Fast </a:t>
            </a:r>
            <a:r>
              <a:rPr lang="en-US" sz="4400" b="1" dirty="0">
                <a:solidFill>
                  <a:srgbClr val="CF6E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sz="44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sz="4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98643" y="3239344"/>
            <a:ext cx="45587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Can we do these?</a:t>
            </a:r>
          </a:p>
        </p:txBody>
      </p:sp>
    </p:spTree>
    <p:extLst>
      <p:ext uri="{BB962C8B-B14F-4D97-AF65-F5344CB8AC3E}">
        <p14:creationId xmlns:p14="http://schemas.microsoft.com/office/powerpoint/2010/main" val="1439694102"/>
      </p:ext>
    </p:extLst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1662"/>
          </a:xfrm>
        </p:spPr>
        <p:txBody>
          <a:bodyPr>
            <a:normAutofit fontScale="90000"/>
          </a:bodyPr>
          <a:lstStyle/>
          <a:p>
            <a:r>
              <a:rPr lang="en-US" dirty="0"/>
              <a:t>SEARCH in a Binary Search Tree</a:t>
            </a:r>
            <a:br>
              <a:rPr lang="en-US" dirty="0"/>
            </a:br>
            <a:r>
              <a:rPr lang="en-US" sz="3100" dirty="0"/>
              <a:t>definition by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42804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665329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3547210" y="402665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6667" y="304472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515" y="51967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22543" y="3030929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14112" y="196332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339383" y="2665657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142326" y="3685621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1519841" y="3713557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2"/>
            <a:endCxn id="12" idx="0"/>
          </p:cNvCxnSpPr>
          <p:nvPr/>
        </p:nvCxnSpPr>
        <p:spPr>
          <a:xfrm flipH="1">
            <a:off x="1547815" y="2632158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 flipH="1">
            <a:off x="990601" y="3725693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 flipH="1">
            <a:off x="585787" y="4779640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/>
          <p:cNvSpPr/>
          <p:nvPr/>
        </p:nvSpPr>
        <p:spPr>
          <a:xfrm rot="10800000">
            <a:off x="2163772" y="1541564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760344" y="1701711"/>
            <a:ext cx="3891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Search for 4.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87336" y="2367197"/>
            <a:ext cx="3985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Search for 4.5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It turns out it will be convenient to </a:t>
            </a:r>
            <a:r>
              <a:rPr lang="en-US" sz="2000" b="1" dirty="0">
                <a:solidFill>
                  <a:schemeClr val="accent4"/>
                </a:solidFill>
              </a:rPr>
              <a:t>return 4 </a:t>
            </a:r>
            <a:r>
              <a:rPr lang="en-US" sz="2000" dirty="0">
                <a:solidFill>
                  <a:schemeClr val="accent4"/>
                </a:solidFill>
              </a:rPr>
              <a:t>in this case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(that is, </a:t>
            </a:r>
            <a:r>
              <a:rPr lang="en-US" sz="2000" b="1" dirty="0">
                <a:solidFill>
                  <a:schemeClr val="accent4"/>
                </a:solidFill>
              </a:rPr>
              <a:t>return</a:t>
            </a:r>
            <a:r>
              <a:rPr lang="en-US" sz="2000" dirty="0">
                <a:solidFill>
                  <a:schemeClr val="accent4"/>
                </a:solidFill>
              </a:rPr>
              <a:t> the last node before we went off the tree)</a:t>
            </a:r>
          </a:p>
        </p:txBody>
      </p:sp>
      <p:sp>
        <p:nvSpPr>
          <p:cNvPr id="22" name="Triangle 21"/>
          <p:cNvSpPr/>
          <p:nvPr/>
        </p:nvSpPr>
        <p:spPr>
          <a:xfrm rot="10800000">
            <a:off x="2209266" y="1541565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 rot="1670226">
            <a:off x="2298568" y="3756935"/>
            <a:ext cx="88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!!!!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57479" y="5719715"/>
            <a:ext cx="47616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long does this take?</a:t>
            </a:r>
          </a:p>
          <a:p>
            <a:endParaRPr lang="en-US" sz="800" dirty="0"/>
          </a:p>
          <a:p>
            <a:r>
              <a:rPr lang="en-US" sz="2400" dirty="0"/>
              <a:t>O(length of longest path) = O(height)</a:t>
            </a:r>
          </a:p>
        </p:txBody>
      </p:sp>
    </p:spTree>
    <p:extLst>
      <p:ext uri="{BB962C8B-B14F-4D97-AF65-F5344CB8AC3E}">
        <p14:creationId xmlns:p14="http://schemas.microsoft.com/office/powerpoint/2010/main" val="26846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-0.11233 0.151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33 0.15139 L -0.0191 0.3226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xit" presetSubtype="0" ac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7.40741E-7 L -0.11232 0.15139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32 0.15139 L -0.01909 0.32268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19" grpId="3" animBg="1"/>
      <p:bldP spid="20" grpId="0"/>
      <p:bldP spid="21" grpId="0" uiExpand="1" build="p" bldLvl="2"/>
      <p:bldP spid="22" grpId="0" animBg="1"/>
      <p:bldP spid="22" grpId="1" animBg="1"/>
      <p:bldP spid="22" grpId="2" animBg="1"/>
      <p:bldP spid="18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1662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 in a Binary Search Tree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804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665329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3547210" y="402665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6667" y="304472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515" y="51967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22543" y="3030929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14112" y="196332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339383" y="2665657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142326" y="3685621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1519841" y="3713557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2"/>
            <a:endCxn id="12" idx="0"/>
          </p:cNvCxnSpPr>
          <p:nvPr/>
        </p:nvCxnSpPr>
        <p:spPr>
          <a:xfrm flipH="1">
            <a:off x="1547815" y="2632158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 flipH="1">
            <a:off x="990601" y="3725693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 flipH="1">
            <a:off x="585787" y="4779640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0791" y="1577250"/>
            <a:ext cx="3985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Insert 4.5</a:t>
            </a:r>
          </a:p>
        </p:txBody>
      </p:sp>
      <p:sp>
        <p:nvSpPr>
          <p:cNvPr id="22" name="Triangle 21"/>
          <p:cNvSpPr/>
          <p:nvPr/>
        </p:nvSpPr>
        <p:spPr>
          <a:xfrm rot="10800000">
            <a:off x="2163771" y="1564550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18995" y="5189846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4.5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163771" y="4804151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70791" y="2415654"/>
            <a:ext cx="394455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INSERT</a:t>
            </a:r>
            <a:r>
              <a:rPr lang="en-US" sz="2400" dirty="0"/>
              <a:t>(key):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x = </a:t>
            </a:r>
            <a:r>
              <a:rPr lang="en-US" sz="2000" dirty="0">
                <a:solidFill>
                  <a:schemeClr val="accent1"/>
                </a:solidFill>
              </a:rPr>
              <a:t>SEARCH</a:t>
            </a:r>
            <a:r>
              <a:rPr lang="en-US" sz="2000" dirty="0"/>
              <a:t>(key)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/>
              <a:t>Insert </a:t>
            </a:r>
            <a:r>
              <a:rPr lang="en-US" sz="2000" dirty="0"/>
              <a:t>a new node with desired key at x</a:t>
            </a:r>
            <a:r>
              <a:rPr lang="mr-IN" sz="2000" dirty="0"/>
              <a:t>…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endParaRPr lang="en-US" sz="2000" dirty="0"/>
          </a:p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670226">
            <a:off x="2298568" y="3756935"/>
            <a:ext cx="88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!!!!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367977" y="4947903"/>
            <a:ext cx="718527" cy="369332"/>
            <a:chOff x="1367977" y="4947903"/>
            <a:chExt cx="718527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367977" y="4947903"/>
              <a:ext cx="64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x = 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65538" y="5008134"/>
              <a:ext cx="320966" cy="3066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412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97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-0.11233 0.1513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33 0.15139 L -0.0191 0.3226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2" grpId="1" animBg="1"/>
      <p:bldP spid="22" grpId="2" animBg="1"/>
      <p:bldP spid="24" grpId="0" animBg="1"/>
      <p:bldP spid="3" grpId="0" uiExpand="1" build="p" bldLvl="3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3">
            <a:extLst>
              <a:ext uri="{FF2B5EF4-FFF2-40B4-BE49-F238E27FC236}">
                <a16:creationId xmlns:a16="http://schemas.microsoft.com/office/drawing/2014/main" id="{ED8DF89A-1B0F-D44F-965E-118511BC6D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24304" y="6090860"/>
            <a:ext cx="5342617" cy="76714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tr-TR" sz="3200" dirty="0"/>
              <a:t>What about duplicates? </a:t>
            </a:r>
          </a:p>
        </p:txBody>
      </p:sp>
      <p:grpSp>
        <p:nvGrpSpPr>
          <p:cNvPr id="90115" name="Group 4">
            <a:extLst>
              <a:ext uri="{FF2B5EF4-FFF2-40B4-BE49-F238E27FC236}">
                <a16:creationId xmlns:a16="http://schemas.microsoft.com/office/drawing/2014/main" id="{B76258DB-C7D2-49A7-9F21-1B5E863AF60D}"/>
              </a:ext>
            </a:extLst>
          </p:cNvPr>
          <p:cNvGrpSpPr>
            <a:grpSpLocks/>
          </p:cNvGrpSpPr>
          <p:nvPr/>
        </p:nvGrpSpPr>
        <p:grpSpPr bwMode="auto">
          <a:xfrm>
            <a:off x="3375912" y="386314"/>
            <a:ext cx="4050196" cy="4952311"/>
            <a:chOff x="3424" y="766"/>
            <a:chExt cx="1588" cy="2347"/>
          </a:xfrm>
        </p:grpSpPr>
        <p:sp>
          <p:nvSpPr>
            <p:cNvPr id="60422" name="Oval 5">
              <a:extLst>
                <a:ext uri="{FF2B5EF4-FFF2-40B4-BE49-F238E27FC236}">
                  <a16:creationId xmlns:a16="http://schemas.microsoft.com/office/drawing/2014/main" id="{A0E812CC-8539-474C-BCFC-378CB8011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1" y="1525"/>
              <a:ext cx="227" cy="227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tr-TR" sz="2800" dirty="0">
                  <a:solidFill>
                    <a:srgbClr val="000000"/>
                  </a:solidFill>
                  <a:latin typeface="Arial" charset="0"/>
                </a:rPr>
                <a:t>6</a:t>
              </a:r>
            </a:p>
          </p:txBody>
        </p:sp>
        <p:sp>
          <p:nvSpPr>
            <p:cNvPr id="60423" name="Oval 6">
              <a:extLst>
                <a:ext uri="{FF2B5EF4-FFF2-40B4-BE49-F238E27FC236}">
                  <a16:creationId xmlns:a16="http://schemas.microsoft.com/office/drawing/2014/main" id="{67FF8DD6-4E84-034E-9E3B-32FF24D08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1978"/>
              <a:ext cx="227" cy="227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tr-TR" sz="280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sp>
          <p:nvSpPr>
            <p:cNvPr id="60424" name="Oval 7">
              <a:extLst>
                <a:ext uri="{FF2B5EF4-FFF2-40B4-BE49-F238E27FC236}">
                  <a16:creationId xmlns:a16="http://schemas.microsoft.com/office/drawing/2014/main" id="{D9A439CB-B168-FA49-B4BE-5CE6AD5C8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1979"/>
              <a:ext cx="227" cy="227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tr-TR" sz="2800">
                  <a:solidFill>
                    <a:srgbClr val="000000"/>
                  </a:solidFill>
                  <a:latin typeface="Arial" charset="0"/>
                </a:rPr>
                <a:t>8</a:t>
              </a:r>
            </a:p>
          </p:txBody>
        </p:sp>
        <p:sp>
          <p:nvSpPr>
            <p:cNvPr id="60425" name="Oval 8">
              <a:extLst>
                <a:ext uri="{FF2B5EF4-FFF2-40B4-BE49-F238E27FC236}">
                  <a16:creationId xmlns:a16="http://schemas.microsoft.com/office/drawing/2014/main" id="{F6014DF7-503F-C740-9E75-8F338AB14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2432"/>
              <a:ext cx="227" cy="227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tr-TR" sz="280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60426" name="Oval 9">
              <a:extLst>
                <a:ext uri="{FF2B5EF4-FFF2-40B4-BE49-F238E27FC236}">
                  <a16:creationId xmlns:a16="http://schemas.microsoft.com/office/drawing/2014/main" id="{6D917A05-2B82-494C-8F59-027338B6C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1" y="2432"/>
              <a:ext cx="227" cy="227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tr-TR" sz="2800">
                  <a:solidFill>
                    <a:srgbClr val="000000"/>
                  </a:solidFill>
                  <a:latin typeface="Arial" charset="0"/>
                </a:rPr>
                <a:t>4</a:t>
              </a:r>
            </a:p>
          </p:txBody>
        </p:sp>
        <p:sp>
          <p:nvSpPr>
            <p:cNvPr id="60427" name="Oval 10">
              <a:extLst>
                <a:ext uri="{FF2B5EF4-FFF2-40B4-BE49-F238E27FC236}">
                  <a16:creationId xmlns:a16="http://schemas.microsoft.com/office/drawing/2014/main" id="{94D4BE1C-4520-B741-907F-5B3B10E2C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2886"/>
              <a:ext cx="227" cy="227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tr-TR" sz="2800">
                  <a:solidFill>
                    <a:srgbClr val="000000"/>
                  </a:solidFill>
                  <a:latin typeface="Arial" charset="0"/>
                </a:rPr>
                <a:t>3</a:t>
              </a:r>
            </a:p>
          </p:txBody>
        </p:sp>
        <p:sp>
          <p:nvSpPr>
            <p:cNvPr id="60428" name="Line 11">
              <a:extLst>
                <a:ext uri="{FF2B5EF4-FFF2-40B4-BE49-F238E27FC236}">
                  <a16:creationId xmlns:a16="http://schemas.microsoft.com/office/drawing/2014/main" id="{D05DEB64-8CF4-7E4C-9DF3-FCEA8BFA3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21" y="2190"/>
              <a:ext cx="272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0429" name="Line 12">
              <a:extLst>
                <a:ext uri="{FF2B5EF4-FFF2-40B4-BE49-F238E27FC236}">
                  <a16:creationId xmlns:a16="http://schemas.microsoft.com/office/drawing/2014/main" id="{3C9D1D30-C9F1-CB47-8EF4-BE98C4E409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8" y="2635"/>
              <a:ext cx="272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0430" name="Line 13">
              <a:extLst>
                <a:ext uri="{FF2B5EF4-FFF2-40B4-BE49-F238E27FC236}">
                  <a16:creationId xmlns:a16="http://schemas.microsoft.com/office/drawing/2014/main" id="{EBF64AAA-5C56-F24D-86BC-8A310A5C31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3" y="1730"/>
              <a:ext cx="272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0431" name="Line 14">
              <a:extLst>
                <a:ext uri="{FF2B5EF4-FFF2-40B4-BE49-F238E27FC236}">
                  <a16:creationId xmlns:a16="http://schemas.microsoft.com/office/drawing/2014/main" id="{40907D04-C3A6-624E-8984-DAC81B3020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8" y="2173"/>
              <a:ext cx="273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0432" name="Line 15">
              <a:extLst>
                <a:ext uri="{FF2B5EF4-FFF2-40B4-BE49-F238E27FC236}">
                  <a16:creationId xmlns:a16="http://schemas.microsoft.com/office/drawing/2014/main" id="{56C05793-708E-B145-B529-D732D42B37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7" y="1722"/>
              <a:ext cx="273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0433" name="Oval 16">
              <a:extLst>
                <a:ext uri="{FF2B5EF4-FFF2-40B4-BE49-F238E27FC236}">
                  <a16:creationId xmlns:a16="http://schemas.microsoft.com/office/drawing/2014/main" id="{72251371-6A1E-7C4D-BEB5-64A82C6A0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" y="2886"/>
              <a:ext cx="227" cy="227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tr-TR" sz="2800">
                  <a:solidFill>
                    <a:srgbClr val="000000"/>
                  </a:solidFill>
                  <a:latin typeface="Arial" charset="0"/>
                </a:rPr>
                <a:t>5</a:t>
              </a:r>
            </a:p>
          </p:txBody>
        </p:sp>
        <p:sp>
          <p:nvSpPr>
            <p:cNvPr id="60434" name="Line 17">
              <a:extLst>
                <a:ext uri="{FF2B5EF4-FFF2-40B4-BE49-F238E27FC236}">
                  <a16:creationId xmlns:a16="http://schemas.microsoft.com/office/drawing/2014/main" id="{8F9DD414-D67D-5442-9552-3BF5FFB9C4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3" y="2630"/>
              <a:ext cx="273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0435" name="Line 18">
              <a:extLst>
                <a:ext uri="{FF2B5EF4-FFF2-40B4-BE49-F238E27FC236}">
                  <a16:creationId xmlns:a16="http://schemas.microsoft.com/office/drawing/2014/main" id="{D0AD0026-5B1E-C940-96DA-F8A5B42E89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8" y="1026"/>
              <a:ext cx="0" cy="453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0436" name="Text Box 19">
              <a:extLst>
                <a:ext uri="{FF2B5EF4-FFF2-40B4-BE49-F238E27FC236}">
                  <a16:creationId xmlns:a16="http://schemas.microsoft.com/office/drawing/2014/main" id="{9A8123FF-1024-7E48-848A-7A4EBEC9A7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8" y="766"/>
              <a:ext cx="524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tr-TR" sz="2800">
                  <a:solidFill>
                    <a:srgbClr val="000000"/>
                  </a:solidFill>
                  <a:latin typeface="Arial" charset="0"/>
                </a:rPr>
                <a:t>Insert 5</a:t>
              </a:r>
            </a:p>
          </p:txBody>
        </p:sp>
        <p:sp>
          <p:nvSpPr>
            <p:cNvPr id="60437" name="Line 20">
              <a:extLst>
                <a:ext uri="{FF2B5EF4-FFF2-40B4-BE49-F238E27FC236}">
                  <a16:creationId xmlns:a16="http://schemas.microsoft.com/office/drawing/2014/main" id="{7D1DC771-2AD3-C94E-999A-D901D73F9B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50" y="1842"/>
              <a:ext cx="272" cy="27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0438" name="Line 21">
              <a:extLst>
                <a:ext uri="{FF2B5EF4-FFF2-40B4-BE49-F238E27FC236}">
                  <a16:creationId xmlns:a16="http://schemas.microsoft.com/office/drawing/2014/main" id="{A6FE7F4A-6F98-C342-8CF1-90A3CCA167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2160"/>
              <a:ext cx="227" cy="22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60439" name="Line 22">
              <a:extLst>
                <a:ext uri="{FF2B5EF4-FFF2-40B4-BE49-F238E27FC236}">
                  <a16:creationId xmlns:a16="http://schemas.microsoft.com/office/drawing/2014/main" id="{FD70C9D7-C834-3547-B4F3-1DD0F747A4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4" y="2523"/>
              <a:ext cx="272" cy="2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60421" name="Text Box 23">
            <a:extLst>
              <a:ext uri="{FF2B5EF4-FFF2-40B4-BE49-F238E27FC236}">
                <a16:creationId xmlns:a16="http://schemas.microsoft.com/office/drawing/2014/main" id="{F0FB1443-359B-8345-83E0-7C928B3C0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986" y="278140"/>
            <a:ext cx="36228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None/>
              <a:defRPr/>
            </a:pPr>
            <a:r>
              <a:rPr lang="en-US" altLang="tr-TR" sz="3600" b="1" dirty="0">
                <a:solidFill>
                  <a:srgbClr val="000000"/>
                </a:solidFill>
              </a:rPr>
              <a:t>Insert Example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1662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 in a Binary Search Tree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804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665329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3547210" y="402665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6667" y="304472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515" y="51967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22543" y="3030929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14112" y="196332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339383" y="2665657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142326" y="3685621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1519841" y="3713557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2"/>
            <a:endCxn id="12" idx="0"/>
          </p:cNvCxnSpPr>
          <p:nvPr/>
        </p:nvCxnSpPr>
        <p:spPr>
          <a:xfrm flipH="1">
            <a:off x="1547815" y="2632158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 flipH="1">
            <a:off x="990601" y="3725693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 flipH="1">
            <a:off x="585787" y="4779640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0791" y="1577250"/>
            <a:ext cx="3985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Insert 4.5</a:t>
            </a:r>
          </a:p>
        </p:txBody>
      </p:sp>
      <p:sp>
        <p:nvSpPr>
          <p:cNvPr id="22" name="Triangle 21"/>
          <p:cNvSpPr/>
          <p:nvPr/>
        </p:nvSpPr>
        <p:spPr>
          <a:xfrm rot="10800000">
            <a:off x="2027212" y="3781249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18995" y="5189846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4.5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163771" y="4804151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70791" y="2415654"/>
            <a:ext cx="432754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INSERT</a:t>
            </a:r>
            <a:r>
              <a:rPr lang="en-US" sz="2400" dirty="0"/>
              <a:t>(key):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x = </a:t>
            </a:r>
            <a:r>
              <a:rPr lang="en-US" sz="2000" dirty="0">
                <a:solidFill>
                  <a:schemeClr val="accent1"/>
                </a:solidFill>
              </a:rPr>
              <a:t>SEARCH</a:t>
            </a:r>
            <a:r>
              <a:rPr lang="en-US" sz="2000" dirty="0"/>
              <a:t>(key)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if </a:t>
            </a:r>
            <a:r>
              <a:rPr lang="en-US" sz="2000" dirty="0">
                <a:solidFill>
                  <a:schemeClr val="accent4"/>
                </a:solidFill>
              </a:rPr>
              <a:t>key &gt; </a:t>
            </a:r>
            <a:r>
              <a:rPr lang="en-US" sz="2000" dirty="0" err="1">
                <a:solidFill>
                  <a:schemeClr val="accent4"/>
                </a:solidFill>
              </a:rPr>
              <a:t>x.key</a:t>
            </a:r>
            <a:r>
              <a:rPr lang="en-US" sz="2000" dirty="0">
                <a:solidFill>
                  <a:schemeClr val="accent4"/>
                </a:solidFill>
              </a:rPr>
              <a:t>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/>
              <a:t>Make a new node with the correct key, and put it as the right child of x.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if </a:t>
            </a:r>
            <a:r>
              <a:rPr lang="en-US" sz="2000" dirty="0">
                <a:solidFill>
                  <a:schemeClr val="accent4"/>
                </a:solidFill>
              </a:rPr>
              <a:t>key &lt; </a:t>
            </a:r>
            <a:r>
              <a:rPr lang="en-US" sz="2000" dirty="0" err="1">
                <a:solidFill>
                  <a:schemeClr val="accent4"/>
                </a:solidFill>
              </a:rPr>
              <a:t>x.key</a:t>
            </a:r>
            <a:r>
              <a:rPr lang="en-US" sz="2000" dirty="0">
                <a:solidFill>
                  <a:schemeClr val="accent4"/>
                </a:solidFill>
              </a:rPr>
              <a:t>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/>
              <a:t>Make a new node with the correct key, and put it as the left child of x.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if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 err="1">
                <a:solidFill>
                  <a:schemeClr val="accent4"/>
                </a:solidFill>
              </a:rPr>
              <a:t>x.key</a:t>
            </a:r>
            <a:r>
              <a:rPr lang="en-US" sz="2000" dirty="0">
                <a:solidFill>
                  <a:schemeClr val="accent4"/>
                </a:solidFill>
              </a:rPr>
              <a:t> == key: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b="1" dirty="0"/>
              <a:t>return</a:t>
            </a:r>
          </a:p>
          <a:p>
            <a:pPr marL="1200150" lvl="2" indent="-285750">
              <a:buFont typeface="Arial" charset="0"/>
              <a:buChar char="•"/>
            </a:pPr>
            <a:endParaRPr lang="en-US" sz="2000" dirty="0"/>
          </a:p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670226">
            <a:off x="2298568" y="3756935"/>
            <a:ext cx="88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!!!!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367977" y="4947903"/>
            <a:ext cx="718527" cy="369332"/>
            <a:chOff x="1367977" y="4947903"/>
            <a:chExt cx="718527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367977" y="4947903"/>
              <a:ext cx="64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x = 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65538" y="5008134"/>
              <a:ext cx="320966" cy="3066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412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1027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1662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in a Binary Search Tree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804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665329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3547210" y="402665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6667" y="304472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515" y="51967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22543" y="3030929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14112" y="196332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339383" y="2665657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142326" y="3685621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1519841" y="3713557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2"/>
            <a:endCxn id="12" idx="0"/>
          </p:cNvCxnSpPr>
          <p:nvPr/>
        </p:nvCxnSpPr>
        <p:spPr>
          <a:xfrm flipH="1">
            <a:off x="1547815" y="2632158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 flipH="1">
            <a:off x="990601" y="3725693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 flipH="1">
            <a:off x="585787" y="4779640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0792" y="1431795"/>
            <a:ext cx="45732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Delete 2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chemeClr val="accent4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DELETE</a:t>
            </a:r>
            <a:r>
              <a:rPr lang="en-US" sz="2800" dirty="0"/>
              <a:t>(key):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x = </a:t>
            </a:r>
            <a:r>
              <a:rPr lang="en-US" sz="2400" dirty="0">
                <a:solidFill>
                  <a:schemeClr val="accent1"/>
                </a:solidFill>
              </a:rPr>
              <a:t>SEARCH</a:t>
            </a:r>
            <a:r>
              <a:rPr lang="en-US" sz="2400" dirty="0"/>
              <a:t>(key)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b="1" dirty="0"/>
              <a:t>if</a:t>
            </a:r>
            <a:r>
              <a:rPr lang="en-US" sz="2400" dirty="0"/>
              <a:t> </a:t>
            </a:r>
            <a:r>
              <a:rPr lang="en-US" sz="2400" dirty="0" err="1"/>
              <a:t>x.key</a:t>
            </a:r>
            <a:r>
              <a:rPr lang="en-US" sz="2400" dirty="0"/>
              <a:t> == key:</a:t>
            </a:r>
          </a:p>
          <a:p>
            <a:pPr marL="1371600" lvl="2" indent="-457200">
              <a:buFont typeface="Arial" charset="0"/>
              <a:buChar char="•"/>
            </a:pPr>
            <a:r>
              <a:rPr lang="mr-IN" sz="2400" dirty="0">
                <a:solidFill>
                  <a:srgbClr val="CF6E6C"/>
                </a:solidFill>
              </a:rPr>
              <a:t>…</a:t>
            </a:r>
            <a:r>
              <a:rPr lang="en-US" sz="2400" dirty="0">
                <a:solidFill>
                  <a:srgbClr val="CF6E6C"/>
                </a:solidFill>
              </a:rPr>
              <a:t>.delete x</a:t>
            </a:r>
            <a:r>
              <a:rPr lang="mr-IN" sz="2400" dirty="0">
                <a:solidFill>
                  <a:srgbClr val="CF6E6C"/>
                </a:solidFill>
              </a:rPr>
              <a:t>…</a:t>
            </a:r>
            <a:r>
              <a:rPr lang="en-US" sz="2400" dirty="0">
                <a:solidFill>
                  <a:srgbClr val="CF6E6C"/>
                </a:solidFill>
              </a:rPr>
              <a:t>.</a:t>
            </a:r>
            <a:endParaRPr lang="en-US" sz="2800" dirty="0">
              <a:solidFill>
                <a:srgbClr val="CF6E6C"/>
              </a:solidFill>
            </a:endParaRPr>
          </a:p>
        </p:txBody>
      </p:sp>
      <p:sp>
        <p:nvSpPr>
          <p:cNvPr id="23" name="Triangle 22"/>
          <p:cNvSpPr/>
          <p:nvPr/>
        </p:nvSpPr>
        <p:spPr>
          <a:xfrm rot="10800000">
            <a:off x="2163772" y="1588330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9" idx="2"/>
            <a:endCxn id="5" idx="0"/>
          </p:cNvCxnSpPr>
          <p:nvPr/>
        </p:nvCxnSpPr>
        <p:spPr>
          <a:xfrm flipH="1">
            <a:off x="990601" y="3699766"/>
            <a:ext cx="557214" cy="42175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134840" y="4827391"/>
            <a:ext cx="718527" cy="369332"/>
            <a:chOff x="1367977" y="4947903"/>
            <a:chExt cx="718527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1367977" y="4947903"/>
              <a:ext cx="64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x = 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65538" y="5008134"/>
              <a:ext cx="320966" cy="3066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412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628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-0.11233 0.1513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33 0.15139 L -0.14757 0.3208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092 L 0.0441 -0.15671 " pathEditMode="relative" ptsTypes="AA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21" grpId="0" uiExpand="1" build="p" bldLvl="3"/>
      <p:bldP spid="23" grpId="0" animBg="1"/>
      <p:bldP spid="23" grpId="1" animBg="1"/>
      <p:bldP spid="23" grpId="2" animBg="1"/>
      <p:bldP spid="23" grpId="3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678" y="2812217"/>
            <a:ext cx="2623931" cy="760039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DELETE: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92C303-A1CE-4A31-7EC5-00AFCB58FD02}"/>
              </a:ext>
            </a:extLst>
          </p:cNvPr>
          <p:cNvSpPr txBox="1">
            <a:spLocks/>
          </p:cNvSpPr>
          <p:nvPr/>
        </p:nvSpPr>
        <p:spPr>
          <a:xfrm>
            <a:off x="3548270" y="2812217"/>
            <a:ext cx="3458817" cy="760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3600" dirty="0"/>
              <a:t>THREE CASES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1326621-D507-CDBA-3406-50B60122B23E}"/>
              </a:ext>
            </a:extLst>
          </p:cNvPr>
          <p:cNvSpPr txBox="1">
            <a:spLocks/>
          </p:cNvSpPr>
          <p:nvPr/>
        </p:nvSpPr>
        <p:spPr>
          <a:xfrm>
            <a:off x="616226" y="451783"/>
            <a:ext cx="7692887" cy="760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6000" dirty="0"/>
              <a:t>Binary Search Tree</a:t>
            </a:r>
            <a:endParaRPr lang="en-US" sz="6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2335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113" y="28326"/>
            <a:ext cx="8547651" cy="760039"/>
          </a:xfrm>
        </p:spPr>
        <p:txBody>
          <a:bodyPr>
            <a:normAutofit/>
          </a:bodyPr>
          <a:lstStyle/>
          <a:p>
            <a:r>
              <a:rPr lang="en-US" dirty="0"/>
              <a:t>DELETE in a Binary Search Tree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709987" y="4753653"/>
            <a:ext cx="378477" cy="32653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533646" y="5069508"/>
            <a:ext cx="506796" cy="5178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3418" y="2056632"/>
            <a:ext cx="5029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1:  Leaf Node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043868" y="4250207"/>
            <a:ext cx="506796" cy="5178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764484" y="4235826"/>
            <a:ext cx="441869" cy="5178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917118" y="4518040"/>
            <a:ext cx="412495" cy="14419"/>
          </a:xfrm>
          <a:prstGeom prst="straightConnector1">
            <a:avLst/>
          </a:prstGeom>
          <a:ln w="44450" cmpd="sng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9D4165D-B051-9EB8-19D1-65285A6064A3}"/>
              </a:ext>
            </a:extLst>
          </p:cNvPr>
          <p:cNvSpPr txBox="1"/>
          <p:nvPr/>
        </p:nvSpPr>
        <p:spPr>
          <a:xfrm>
            <a:off x="413418" y="315498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- 3 is a leaf,  just delete it.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8AC4A-C736-0329-8E4D-22173FF9FFC1}"/>
              </a:ext>
            </a:extLst>
          </p:cNvPr>
          <p:cNvSpPr txBox="1"/>
          <p:nvPr/>
        </p:nvSpPr>
        <p:spPr>
          <a:xfrm>
            <a:off x="413418" y="1175843"/>
            <a:ext cx="39472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 we want to delete 3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10710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113" y="28326"/>
            <a:ext cx="8547651" cy="760039"/>
          </a:xfrm>
        </p:spPr>
        <p:txBody>
          <a:bodyPr>
            <a:normAutofit/>
          </a:bodyPr>
          <a:lstStyle/>
          <a:p>
            <a:r>
              <a:rPr lang="en-US" dirty="0"/>
              <a:t>DELETE in a Binary Search Tree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25988" y="5851421"/>
            <a:ext cx="1660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This triangle is a cartoon for a subtree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935332" y="5204895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13809" y="4360535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5171112" y="4857585"/>
            <a:ext cx="378477" cy="326533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riangle 32"/>
          <p:cNvSpPr/>
          <p:nvPr/>
        </p:nvSpPr>
        <p:spPr>
          <a:xfrm>
            <a:off x="4846817" y="5770149"/>
            <a:ext cx="563671" cy="793032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5534743" y="4023324"/>
            <a:ext cx="378477" cy="326533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734066" y="3517200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582568" y="4359510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5" name="Triangle 54"/>
          <p:cNvSpPr/>
          <p:nvPr/>
        </p:nvSpPr>
        <p:spPr>
          <a:xfrm>
            <a:off x="7506472" y="4949283"/>
            <a:ext cx="563671" cy="793032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7896551" y="4022299"/>
            <a:ext cx="378477" cy="326533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8095874" y="3516175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522639" y="4477735"/>
            <a:ext cx="412495" cy="14419"/>
          </a:xfrm>
          <a:prstGeom prst="straightConnector1">
            <a:avLst/>
          </a:prstGeom>
          <a:ln w="44450" cmpd="sng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8EBF9CF-BC56-F799-0C04-1B642FE1FE0D}"/>
              </a:ext>
            </a:extLst>
          </p:cNvPr>
          <p:cNvSpPr txBox="1"/>
          <p:nvPr/>
        </p:nvSpPr>
        <p:spPr>
          <a:xfrm>
            <a:off x="413417" y="2056632"/>
            <a:ext cx="6414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2: The node has one child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2BDD5-CE8D-D2B6-535C-3A2A0C31687A}"/>
              </a:ext>
            </a:extLst>
          </p:cNvPr>
          <p:cNvSpPr txBox="1"/>
          <p:nvPr/>
        </p:nvSpPr>
        <p:spPr>
          <a:xfrm>
            <a:off x="413418" y="1175843"/>
            <a:ext cx="39472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 we want to delete 3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215D55-A994-5FF0-3A72-2544CD37B8EA}"/>
              </a:ext>
            </a:extLst>
          </p:cNvPr>
          <p:cNvSpPr txBox="1"/>
          <p:nvPr/>
        </p:nvSpPr>
        <p:spPr>
          <a:xfrm>
            <a:off x="413418" y="3154982"/>
            <a:ext cx="46518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- 3 has just one child, move that up.</a:t>
            </a:r>
          </a:p>
        </p:txBody>
      </p:sp>
    </p:spTree>
    <p:extLst>
      <p:ext uri="{BB962C8B-B14F-4D97-AF65-F5344CB8AC3E}">
        <p14:creationId xmlns:p14="http://schemas.microsoft.com/office/powerpoint/2010/main" val="331397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07" y="419211"/>
            <a:ext cx="7886700" cy="810082"/>
          </a:xfrm>
        </p:spPr>
        <p:txBody>
          <a:bodyPr/>
          <a:lstStyle/>
          <a:p>
            <a:r>
              <a:rPr lang="en-US"/>
              <a:t>Binary tree </a:t>
            </a:r>
            <a:r>
              <a:rPr lang="en-US" dirty="0"/>
              <a:t>terminology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46116" y="2027523"/>
            <a:ext cx="3937238" cy="3902239"/>
            <a:chOff x="2504504" y="2409660"/>
            <a:chExt cx="3937238" cy="3902239"/>
          </a:xfrm>
        </p:grpSpPr>
        <p:sp>
          <p:nvSpPr>
            <p:cNvPr id="5" name="Rectangle 4"/>
            <p:cNvSpPr/>
            <p:nvPr/>
          </p:nvSpPr>
          <p:spPr>
            <a:xfrm>
              <a:off x="4086793" y="4567862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909318" y="4567862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791199" y="447299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140656" y="3491059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04504" y="5643062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1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66532" y="347726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58101" y="240966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583372" y="3111996"/>
              <a:ext cx="730155" cy="36186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386315" y="4131960"/>
              <a:ext cx="730155" cy="36186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endCxn id="8" idx="0"/>
            </p:cNvCxnSpPr>
            <p:nvPr/>
          </p:nvCxnSpPr>
          <p:spPr>
            <a:xfrm>
              <a:off x="3763830" y="4159896"/>
              <a:ext cx="648235" cy="40796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2"/>
              <a:endCxn id="13" idx="0"/>
            </p:cNvCxnSpPr>
            <p:nvPr/>
          </p:nvCxnSpPr>
          <p:spPr>
            <a:xfrm flipH="1">
              <a:off x="3791804" y="3078497"/>
              <a:ext cx="791569" cy="39877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9" idx="0"/>
            </p:cNvCxnSpPr>
            <p:nvPr/>
          </p:nvCxnSpPr>
          <p:spPr>
            <a:xfrm flipH="1">
              <a:off x="3234590" y="4172032"/>
              <a:ext cx="533756" cy="39583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2" idx="0"/>
            </p:cNvCxnSpPr>
            <p:nvPr/>
          </p:nvCxnSpPr>
          <p:spPr>
            <a:xfrm flipH="1">
              <a:off x="2829776" y="5225979"/>
              <a:ext cx="402538" cy="41708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4157301" y="1619649"/>
            <a:ext cx="148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node is the </a:t>
            </a:r>
            <a:r>
              <a:rPr lang="en-US" sz="2000" dirty="0">
                <a:solidFill>
                  <a:schemeClr val="accent4"/>
                </a:solidFill>
              </a:rPr>
              <a:t>root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63136" y="929716"/>
            <a:ext cx="2265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is a </a:t>
            </a:r>
            <a:r>
              <a:rPr lang="en-US" sz="2000" dirty="0">
                <a:solidFill>
                  <a:schemeClr val="accent4"/>
                </a:solidFill>
              </a:rPr>
              <a:t>node</a:t>
            </a:r>
            <a:r>
              <a:rPr lang="en-US" sz="2000" dirty="0"/>
              <a:t>.  </a:t>
            </a:r>
          </a:p>
          <a:p>
            <a:r>
              <a:rPr lang="en-US" sz="2000" dirty="0"/>
              <a:t>It has a </a:t>
            </a:r>
            <a:r>
              <a:rPr lang="en-US" sz="2000" dirty="0">
                <a:solidFill>
                  <a:schemeClr val="accent4"/>
                </a:solidFill>
              </a:rPr>
              <a:t>key</a:t>
            </a:r>
            <a:r>
              <a:rPr lang="en-US" sz="2000" dirty="0"/>
              <a:t> (7).</a:t>
            </a:r>
          </a:p>
        </p:txBody>
      </p:sp>
      <p:cxnSp>
        <p:nvCxnSpPr>
          <p:cNvPr id="23" name="Straight Arrow Connector 22"/>
          <p:cNvCxnSpPr>
            <a:cxnSpLocks/>
            <a:stCxn id="21" idx="2"/>
          </p:cNvCxnSpPr>
          <p:nvPr/>
        </p:nvCxnSpPr>
        <p:spPr>
          <a:xfrm flipH="1">
            <a:off x="7564933" y="1637602"/>
            <a:ext cx="630967" cy="1391737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20" idx="3"/>
          </p:cNvCxnSpPr>
          <p:nvPr/>
        </p:nvCxnSpPr>
        <p:spPr>
          <a:xfrm>
            <a:off x="5644907" y="1973592"/>
            <a:ext cx="513780" cy="32461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205014" y="5741621"/>
            <a:ext cx="1622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These nodes are </a:t>
            </a:r>
            <a:r>
              <a:rPr lang="en-US" sz="2000" dirty="0">
                <a:solidFill>
                  <a:schemeClr val="accent4"/>
                </a:solidFill>
              </a:rPr>
              <a:t>leaves.</a:t>
            </a:r>
          </a:p>
        </p:txBody>
      </p:sp>
      <p:cxnSp>
        <p:nvCxnSpPr>
          <p:cNvPr id="33" name="Straight Arrow Connector 32"/>
          <p:cNvCxnSpPr>
            <a:stCxn id="32" idx="0"/>
            <a:endCxn id="9" idx="3"/>
          </p:cNvCxnSpPr>
          <p:nvPr/>
        </p:nvCxnSpPr>
        <p:spPr>
          <a:xfrm flipH="1" flipV="1">
            <a:off x="5196659" y="5595344"/>
            <a:ext cx="2819598" cy="146277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2" idx="0"/>
            <a:endCxn id="5" idx="2"/>
          </p:cNvCxnSpPr>
          <p:nvPr/>
        </p:nvCxnSpPr>
        <p:spPr>
          <a:xfrm flipH="1" flipV="1">
            <a:off x="6453677" y="4854562"/>
            <a:ext cx="1562580" cy="887059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2" idx="0"/>
            <a:endCxn id="7" idx="2"/>
          </p:cNvCxnSpPr>
          <p:nvPr/>
        </p:nvCxnSpPr>
        <p:spPr>
          <a:xfrm flipV="1">
            <a:off x="8016257" y="4759690"/>
            <a:ext cx="141826" cy="981931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737099" y="2096311"/>
            <a:ext cx="2816168" cy="423342"/>
            <a:chOff x="2129552" y="2668732"/>
            <a:chExt cx="2816168" cy="423342"/>
          </a:xfrm>
        </p:grpSpPr>
        <p:sp>
          <p:nvSpPr>
            <p:cNvPr id="42" name="TextBox 41"/>
            <p:cNvSpPr txBox="1"/>
            <p:nvPr/>
          </p:nvSpPr>
          <p:spPr>
            <a:xfrm>
              <a:off x="2129552" y="2668732"/>
              <a:ext cx="27653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</a:t>
              </a:r>
              <a:r>
                <a:rPr lang="en-US" sz="2000" dirty="0">
                  <a:solidFill>
                    <a:schemeClr val="accent4"/>
                  </a:solidFill>
                </a:rPr>
                <a:t>left</a:t>
              </a:r>
              <a:r>
                <a:rPr lang="en-US" sz="2000" dirty="0"/>
                <a:t> </a:t>
              </a:r>
              <a:r>
                <a:rPr lang="en-US" sz="2000" dirty="0">
                  <a:solidFill>
                    <a:schemeClr val="accent4"/>
                  </a:solidFill>
                </a:rPr>
                <a:t>child </a:t>
              </a:r>
              <a:r>
                <a:rPr lang="en-US" sz="2000" dirty="0"/>
                <a:t>of         is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3904539" y="2684047"/>
              <a:ext cx="1041181" cy="408027"/>
              <a:chOff x="3904539" y="2684047"/>
              <a:chExt cx="1041181" cy="40802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3904539" y="2684047"/>
                <a:ext cx="369035" cy="401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554269" y="2684047"/>
                <a:ext cx="391451" cy="4080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tx1"/>
                    </a:solidFill>
                  </a:rPr>
                  <a:t>2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737099" y="2708231"/>
            <a:ext cx="3304197" cy="440669"/>
            <a:chOff x="2129552" y="2668732"/>
            <a:chExt cx="3360657" cy="440669"/>
          </a:xfrm>
        </p:grpSpPr>
        <p:sp>
          <p:nvSpPr>
            <p:cNvPr id="53" name="TextBox 52"/>
            <p:cNvSpPr txBox="1"/>
            <p:nvPr/>
          </p:nvSpPr>
          <p:spPr>
            <a:xfrm>
              <a:off x="2129552" y="2668732"/>
              <a:ext cx="3360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</a:t>
              </a:r>
              <a:r>
                <a:rPr lang="en-US" sz="2000" dirty="0">
                  <a:solidFill>
                    <a:schemeClr val="accent4"/>
                  </a:solidFill>
                </a:rPr>
                <a:t>right child </a:t>
              </a:r>
              <a:r>
                <a:rPr lang="en-US" sz="2000" dirty="0"/>
                <a:t>of         is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4062454" y="2693968"/>
              <a:ext cx="1084682" cy="415433"/>
              <a:chOff x="4062454" y="2693968"/>
              <a:chExt cx="1084682" cy="415433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4062454" y="2693968"/>
                <a:ext cx="369035" cy="401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755685" y="2701374"/>
                <a:ext cx="391451" cy="4080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</p:grpSp>
      <p:sp>
        <p:nvSpPr>
          <p:cNvPr id="62" name="TextBox 61"/>
          <p:cNvSpPr txBox="1"/>
          <p:nvPr/>
        </p:nvSpPr>
        <p:spPr>
          <a:xfrm>
            <a:off x="730753" y="5166117"/>
            <a:ext cx="3359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Both </a:t>
            </a:r>
            <a:r>
              <a:rPr lang="en-US" sz="2000" dirty="0">
                <a:solidFill>
                  <a:schemeClr val="accent4"/>
                </a:solidFill>
              </a:rPr>
              <a:t>children </a:t>
            </a:r>
            <a:r>
              <a:rPr lang="en-US" sz="2000" dirty="0"/>
              <a:t>of         are NIL.</a:t>
            </a:r>
          </a:p>
          <a:p>
            <a:r>
              <a:rPr lang="en-US" sz="1600" dirty="0"/>
              <a:t>(I won’t usually draw them).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512086" y="5105418"/>
            <a:ext cx="384875" cy="4080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8047" y="1498035"/>
            <a:ext cx="338667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Each node has two </a:t>
            </a:r>
            <a:r>
              <a:rPr lang="en-US" sz="2000" dirty="0">
                <a:solidFill>
                  <a:schemeClr val="accent4"/>
                </a:solidFill>
              </a:rPr>
              <a:t>children.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F3E6EC-CAF6-9F41-85BA-A522BE9F8811}"/>
              </a:ext>
            </a:extLst>
          </p:cNvPr>
          <p:cNvSpPr/>
          <p:nvPr/>
        </p:nvSpPr>
        <p:spPr>
          <a:xfrm>
            <a:off x="5017849" y="6110432"/>
            <a:ext cx="641479" cy="472826"/>
          </a:xfrm>
          <a:prstGeom prst="rect">
            <a:avLst/>
          </a:prstGeom>
          <a:solidFill>
            <a:schemeClr val="tx1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NIL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1A8D4B-69B0-8F4E-8B7A-71F29FEB2728}"/>
              </a:ext>
            </a:extLst>
          </p:cNvPr>
          <p:cNvSpPr/>
          <p:nvPr/>
        </p:nvSpPr>
        <p:spPr>
          <a:xfrm>
            <a:off x="4144052" y="6131452"/>
            <a:ext cx="641479" cy="472826"/>
          </a:xfrm>
          <a:prstGeom prst="rect">
            <a:avLst/>
          </a:prstGeom>
          <a:solidFill>
            <a:schemeClr val="tx1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NIL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3AB6465-4434-4D45-A8CE-C9E55C6B104F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4464792" y="5950782"/>
            <a:ext cx="303840" cy="18067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78D46E0-C53D-3642-920B-2781778380AB}"/>
              </a:ext>
            </a:extLst>
          </p:cNvPr>
          <p:cNvCxnSpPr>
            <a:cxnSpLocks/>
            <a:stCxn id="9" idx="2"/>
            <a:endCxn id="49" idx="0"/>
          </p:cNvCxnSpPr>
          <p:nvPr/>
        </p:nvCxnSpPr>
        <p:spPr>
          <a:xfrm>
            <a:off x="4871388" y="5929762"/>
            <a:ext cx="467201" cy="18067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ED33269-331C-C94C-8137-AD3360891123}"/>
              </a:ext>
            </a:extLst>
          </p:cNvPr>
          <p:cNvSpPr/>
          <p:nvPr/>
        </p:nvSpPr>
        <p:spPr>
          <a:xfrm>
            <a:off x="698687" y="4371887"/>
            <a:ext cx="3552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Each node has a pointer to its left child, right child, and parent.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C9EBCE-7939-A342-84B1-63DA9759ADA6}"/>
              </a:ext>
            </a:extLst>
          </p:cNvPr>
          <p:cNvGrpSpPr/>
          <p:nvPr/>
        </p:nvGrpSpPr>
        <p:grpSpPr>
          <a:xfrm>
            <a:off x="737098" y="3285812"/>
            <a:ext cx="3304197" cy="421085"/>
            <a:chOff x="2129552" y="2661681"/>
            <a:chExt cx="3360657" cy="42108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846612F-13C5-F64E-BE8F-14EBF3CD199A}"/>
                </a:ext>
              </a:extLst>
            </p:cNvPr>
            <p:cNvSpPr txBox="1"/>
            <p:nvPr/>
          </p:nvSpPr>
          <p:spPr>
            <a:xfrm>
              <a:off x="2129552" y="2668732"/>
              <a:ext cx="3360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</a:t>
              </a:r>
              <a:r>
                <a:rPr lang="en-US" sz="2000" dirty="0">
                  <a:solidFill>
                    <a:schemeClr val="accent4"/>
                  </a:solidFill>
                </a:rPr>
                <a:t>parent </a:t>
              </a:r>
              <a:r>
                <a:rPr lang="en-US" sz="2000" dirty="0"/>
                <a:t>of         is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5582E18-EA10-C144-84CE-72CC0935358E}"/>
                </a:ext>
              </a:extLst>
            </p:cNvPr>
            <p:cNvGrpSpPr/>
            <p:nvPr/>
          </p:nvGrpSpPr>
          <p:grpSpPr>
            <a:xfrm>
              <a:off x="3713326" y="2661681"/>
              <a:ext cx="1083777" cy="421085"/>
              <a:chOff x="3713326" y="2661681"/>
              <a:chExt cx="1083777" cy="421085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32705DF-FDC3-A047-8E82-00CEA0E8547E}"/>
                  </a:ext>
                </a:extLst>
              </p:cNvPr>
              <p:cNvSpPr/>
              <p:nvPr/>
            </p:nvSpPr>
            <p:spPr>
              <a:xfrm>
                <a:off x="3713326" y="2681268"/>
                <a:ext cx="369035" cy="401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088CBA6-0FA5-0845-A31E-431FA6CA325D}"/>
                  </a:ext>
                </a:extLst>
              </p:cNvPr>
              <p:cNvSpPr/>
              <p:nvPr/>
            </p:nvSpPr>
            <p:spPr>
              <a:xfrm>
                <a:off x="4405652" y="2661681"/>
                <a:ext cx="391451" cy="4080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5E5FF9-7AE8-2745-B99E-31D2E5105FEA}"/>
              </a:ext>
            </a:extLst>
          </p:cNvPr>
          <p:cNvGrpSpPr/>
          <p:nvPr/>
        </p:nvGrpSpPr>
        <p:grpSpPr>
          <a:xfrm>
            <a:off x="810288" y="3828969"/>
            <a:ext cx="3552592" cy="414558"/>
            <a:chOff x="810288" y="3828969"/>
            <a:chExt cx="3552592" cy="41455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617CF2B-1480-2041-A478-E49BBEC86628}"/>
                </a:ext>
              </a:extLst>
            </p:cNvPr>
            <p:cNvSpPr/>
            <p:nvPr/>
          </p:nvSpPr>
          <p:spPr>
            <a:xfrm>
              <a:off x="810288" y="3843417"/>
              <a:ext cx="35525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/>
                <a:t>       is a </a:t>
              </a:r>
              <a:r>
                <a:rPr lang="en-US" sz="2000" dirty="0">
                  <a:solidFill>
                    <a:schemeClr val="accent4"/>
                  </a:solidFill>
                </a:rPr>
                <a:t>descendant</a:t>
              </a:r>
              <a:r>
                <a:rPr lang="en-US" sz="2000" dirty="0"/>
                <a:t> of 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BC07550-7779-974A-8F17-ECD970D0381D}"/>
                </a:ext>
              </a:extLst>
            </p:cNvPr>
            <p:cNvSpPr/>
            <p:nvPr/>
          </p:nvSpPr>
          <p:spPr>
            <a:xfrm>
              <a:off x="817272" y="3829493"/>
              <a:ext cx="391451" cy="4080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2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103DDE2-9C0C-7A4C-B867-D48C0C61DFF5}"/>
                </a:ext>
              </a:extLst>
            </p:cNvPr>
            <p:cNvSpPr/>
            <p:nvPr/>
          </p:nvSpPr>
          <p:spPr>
            <a:xfrm>
              <a:off x="3310057" y="3828969"/>
              <a:ext cx="384874" cy="4080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74E82526-7CFC-254A-B93E-0CAB5BA5A968}"/>
              </a:ext>
            </a:extLst>
          </p:cNvPr>
          <p:cNvSpPr txBox="1"/>
          <p:nvPr/>
        </p:nvSpPr>
        <p:spPr>
          <a:xfrm>
            <a:off x="748048" y="5897043"/>
            <a:ext cx="30752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4"/>
                </a:solidFill>
              </a:rPr>
              <a:t>height </a:t>
            </a:r>
            <a:r>
              <a:rPr lang="en-US" sz="2000" dirty="0"/>
              <a:t>of this tree is 3.  </a:t>
            </a:r>
            <a:r>
              <a:rPr lang="en-US" sz="1600" dirty="0"/>
              <a:t>(Max number of edges from the root to a leaf).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021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2" grpId="0"/>
      <p:bldP spid="62" grpId="0"/>
      <p:bldP spid="63" grpId="0" animBg="1"/>
      <p:bldP spid="3" grpId="0"/>
      <p:bldP spid="49" grpId="0" animBg="1"/>
      <p:bldP spid="50" grpId="0" animBg="1"/>
      <p:bldP spid="40" grpId="0"/>
      <p:bldP spid="6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933" y="124474"/>
            <a:ext cx="8117785" cy="678599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in a Binary Search Tree </a:t>
            </a:r>
            <a:endParaRPr lang="en-US" sz="2200" dirty="0"/>
          </a:p>
        </p:txBody>
      </p:sp>
      <p:grpSp>
        <p:nvGrpSpPr>
          <p:cNvPr id="4" name="Group 3"/>
          <p:cNvGrpSpPr/>
          <p:nvPr/>
        </p:nvGrpSpPr>
        <p:grpSpPr>
          <a:xfrm>
            <a:off x="360133" y="3567338"/>
            <a:ext cx="1794585" cy="3231028"/>
            <a:chOff x="706575" y="1843574"/>
            <a:chExt cx="2642081" cy="417326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2156702" y="2934168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979227" y="2934168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536441" y="1843574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833739" y="2526202"/>
              <a:ext cx="648235" cy="407966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1304499" y="2538338"/>
              <a:ext cx="533756" cy="395830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1" idx="2"/>
              <a:endCxn id="7" idx="0"/>
            </p:cNvCxnSpPr>
            <p:nvPr/>
          </p:nvCxnSpPr>
          <p:spPr>
            <a:xfrm flipH="1">
              <a:off x="1304499" y="2512411"/>
              <a:ext cx="557214" cy="421757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riangle 10"/>
            <p:cNvSpPr/>
            <p:nvPr/>
          </p:nvSpPr>
          <p:spPr>
            <a:xfrm>
              <a:off x="706575" y="3691054"/>
              <a:ext cx="829866" cy="1024297"/>
            </a:xfrm>
            <a:prstGeom prst="triangl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/>
            <p:cNvSpPr/>
            <p:nvPr/>
          </p:nvSpPr>
          <p:spPr>
            <a:xfrm>
              <a:off x="1682981" y="3691054"/>
              <a:ext cx="1665675" cy="2325785"/>
            </a:xfrm>
            <a:prstGeom prst="triangle">
              <a:avLst/>
            </a:prstGeom>
            <a:pattFill prst="wdUpDiag">
              <a:fgClr>
                <a:schemeClr val="accent5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365673" y="2737359"/>
            <a:ext cx="441869" cy="517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1208130" y="3259283"/>
            <a:ext cx="378477" cy="326533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827370" y="3587413"/>
            <a:ext cx="1079048" cy="2203351"/>
            <a:chOff x="847149" y="1869502"/>
            <a:chExt cx="1588632" cy="2845894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6" name="Rectangle 15"/>
            <p:cNvSpPr/>
            <p:nvPr/>
          </p:nvSpPr>
          <p:spPr>
            <a:xfrm>
              <a:off x="1507023" y="1869502"/>
              <a:ext cx="928758" cy="668836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3.1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79227" y="2934168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>
              <a:off x="1304499" y="2538338"/>
              <a:ext cx="533756" cy="395830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>
              <a:off x="847149" y="3691098"/>
              <a:ext cx="829867" cy="1024298"/>
            </a:xfrm>
            <a:prstGeom prst="triangl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737428" y="2737359"/>
            <a:ext cx="441869" cy="517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3579885" y="3259283"/>
            <a:ext cx="378477" cy="326533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644317" y="4085166"/>
            <a:ext cx="440302" cy="315856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156682" y="3756107"/>
            <a:ext cx="412495" cy="14419"/>
          </a:xfrm>
          <a:prstGeom prst="straightConnector1">
            <a:avLst/>
          </a:prstGeom>
          <a:ln w="44450" cmpd="sng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898741" y="4412569"/>
            <a:ext cx="441869" cy="517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39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Triangle 26"/>
          <p:cNvSpPr/>
          <p:nvPr/>
        </p:nvSpPr>
        <p:spPr>
          <a:xfrm>
            <a:off x="3632303" y="4997694"/>
            <a:ext cx="1115288" cy="1800671"/>
          </a:xfrm>
          <a:prstGeom prst="triangle">
            <a:avLst/>
          </a:prstGeom>
          <a:pattFill prst="wdUp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539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72907" y="6004206"/>
            <a:ext cx="563268" cy="4446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39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3.1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4ED30F-D108-0CB2-653F-F40FA806E34B}"/>
              </a:ext>
            </a:extLst>
          </p:cNvPr>
          <p:cNvSpPr txBox="1"/>
          <p:nvPr/>
        </p:nvSpPr>
        <p:spPr>
          <a:xfrm>
            <a:off x="279170" y="788420"/>
            <a:ext cx="39472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 we want to delete 3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3E48EB-16D0-5C20-C8D6-A5352A51F00B}"/>
              </a:ext>
            </a:extLst>
          </p:cNvPr>
          <p:cNvSpPr txBox="1"/>
          <p:nvPr/>
        </p:nvSpPr>
        <p:spPr>
          <a:xfrm>
            <a:off x="154933" y="1978184"/>
            <a:ext cx="8651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- replace 3 with it’s </a:t>
            </a:r>
            <a:r>
              <a:rPr lang="en-US" sz="2400" dirty="0">
                <a:solidFill>
                  <a:srgbClr val="CF6E6C"/>
                </a:solidFill>
              </a:rPr>
              <a:t>immediate successor. </a:t>
            </a:r>
            <a:r>
              <a:rPr lang="en-US" sz="2000" dirty="0"/>
              <a:t>(aka, next biggest thing after 3)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954918-9BA4-10CE-A179-6A51A786FC31}"/>
              </a:ext>
            </a:extLst>
          </p:cNvPr>
          <p:cNvSpPr txBox="1"/>
          <p:nvPr/>
        </p:nvSpPr>
        <p:spPr>
          <a:xfrm>
            <a:off x="197401" y="1320900"/>
            <a:ext cx="6414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3: The node has two children</a:t>
            </a:r>
          </a:p>
        </p:txBody>
      </p:sp>
    </p:spTree>
    <p:extLst>
      <p:ext uri="{BB962C8B-B14F-4D97-AF65-F5344CB8AC3E}">
        <p14:creationId xmlns:p14="http://schemas.microsoft.com/office/powerpoint/2010/main" val="357960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933" y="124474"/>
            <a:ext cx="8117785" cy="678599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in a Binary Search Tree </a:t>
            </a:r>
            <a:endParaRPr lang="en-US" sz="2200" dirty="0"/>
          </a:p>
        </p:txBody>
      </p:sp>
      <p:grpSp>
        <p:nvGrpSpPr>
          <p:cNvPr id="4" name="Group 3"/>
          <p:cNvGrpSpPr/>
          <p:nvPr/>
        </p:nvGrpSpPr>
        <p:grpSpPr>
          <a:xfrm>
            <a:off x="360133" y="3567338"/>
            <a:ext cx="1794585" cy="3231028"/>
            <a:chOff x="706575" y="1843574"/>
            <a:chExt cx="2642081" cy="417326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2156702" y="2934168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979227" y="2934168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536441" y="1843574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833739" y="2526202"/>
              <a:ext cx="648235" cy="407966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1304499" y="2538338"/>
              <a:ext cx="533756" cy="395830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1" idx="2"/>
              <a:endCxn id="7" idx="0"/>
            </p:cNvCxnSpPr>
            <p:nvPr/>
          </p:nvCxnSpPr>
          <p:spPr>
            <a:xfrm flipH="1">
              <a:off x="1304499" y="2512411"/>
              <a:ext cx="557214" cy="421757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riangle 10"/>
            <p:cNvSpPr/>
            <p:nvPr/>
          </p:nvSpPr>
          <p:spPr>
            <a:xfrm>
              <a:off x="706575" y="3691054"/>
              <a:ext cx="829866" cy="1024297"/>
            </a:xfrm>
            <a:prstGeom prst="triangl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/>
            <p:cNvSpPr/>
            <p:nvPr/>
          </p:nvSpPr>
          <p:spPr>
            <a:xfrm>
              <a:off x="1682981" y="3691054"/>
              <a:ext cx="1665675" cy="2325785"/>
            </a:xfrm>
            <a:prstGeom prst="triangle">
              <a:avLst/>
            </a:prstGeom>
            <a:pattFill prst="wdUpDiag">
              <a:fgClr>
                <a:schemeClr val="accent5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365673" y="2737359"/>
            <a:ext cx="441869" cy="517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1208130" y="3259283"/>
            <a:ext cx="378477" cy="326533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827370" y="3587413"/>
            <a:ext cx="1079048" cy="2203351"/>
            <a:chOff x="847149" y="1869502"/>
            <a:chExt cx="1588632" cy="2845894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6" name="Rectangle 15"/>
            <p:cNvSpPr/>
            <p:nvPr/>
          </p:nvSpPr>
          <p:spPr>
            <a:xfrm>
              <a:off x="1507023" y="1869502"/>
              <a:ext cx="928758" cy="668836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3.1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79227" y="2934168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>
              <a:off x="1304499" y="2538338"/>
              <a:ext cx="533756" cy="395830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>
              <a:off x="847149" y="3691098"/>
              <a:ext cx="829867" cy="1024298"/>
            </a:xfrm>
            <a:prstGeom prst="triangl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737428" y="2737359"/>
            <a:ext cx="441869" cy="517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3579885" y="3259283"/>
            <a:ext cx="378477" cy="326533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644317" y="4085166"/>
            <a:ext cx="440302" cy="315856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156682" y="3756107"/>
            <a:ext cx="412495" cy="14419"/>
          </a:xfrm>
          <a:prstGeom prst="straightConnector1">
            <a:avLst/>
          </a:prstGeom>
          <a:ln w="44450" cmpd="sng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618444" y="2333685"/>
            <a:ext cx="44614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this maintain the BST property?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find the immediate successor?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for 3 in the subtree under 3.right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remove it when we find it?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[3.1] has 0 or 1 children, do one of the previous cases.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if [3.1] has two children?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doesn’t.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898741" y="4412569"/>
            <a:ext cx="441869" cy="517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39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Triangle 26"/>
          <p:cNvSpPr/>
          <p:nvPr/>
        </p:nvSpPr>
        <p:spPr>
          <a:xfrm>
            <a:off x="3632303" y="4997694"/>
            <a:ext cx="1115288" cy="1800671"/>
          </a:xfrm>
          <a:prstGeom prst="triangle">
            <a:avLst/>
          </a:prstGeom>
          <a:pattFill prst="wdUp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539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72907" y="6004206"/>
            <a:ext cx="563268" cy="4446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39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3.1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4ED30F-D108-0CB2-653F-F40FA806E34B}"/>
              </a:ext>
            </a:extLst>
          </p:cNvPr>
          <p:cNvSpPr txBox="1"/>
          <p:nvPr/>
        </p:nvSpPr>
        <p:spPr>
          <a:xfrm>
            <a:off x="279170" y="788420"/>
            <a:ext cx="39472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 we want to delete 3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954918-9BA4-10CE-A179-6A51A786FC31}"/>
              </a:ext>
            </a:extLst>
          </p:cNvPr>
          <p:cNvSpPr txBox="1"/>
          <p:nvPr/>
        </p:nvSpPr>
        <p:spPr>
          <a:xfrm>
            <a:off x="197401" y="1320900"/>
            <a:ext cx="6414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3: The node has two children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C9A244-792A-58FF-4A7C-19D2DC950690}"/>
              </a:ext>
            </a:extLst>
          </p:cNvPr>
          <p:cNvSpPr txBox="1"/>
          <p:nvPr/>
        </p:nvSpPr>
        <p:spPr>
          <a:xfrm>
            <a:off x="154933" y="1978184"/>
            <a:ext cx="8651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- replace 3 with it’s </a:t>
            </a:r>
            <a:r>
              <a:rPr lang="en-US" sz="2400" dirty="0">
                <a:solidFill>
                  <a:srgbClr val="CF6E6C"/>
                </a:solidFill>
              </a:rPr>
              <a:t>immediate successor. </a:t>
            </a:r>
            <a:r>
              <a:rPr lang="en-US" sz="2000" dirty="0"/>
              <a:t>(aka, next biggest thing after 3)</a:t>
            </a:r>
          </a:p>
        </p:txBody>
      </p:sp>
    </p:spTree>
    <p:extLst>
      <p:ext uri="{BB962C8B-B14F-4D97-AF65-F5344CB8AC3E}">
        <p14:creationId xmlns:p14="http://schemas.microsoft.com/office/powerpoint/2010/main" val="270613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8" name="Picture 2">
            <a:extLst>
              <a:ext uri="{FF2B5EF4-FFF2-40B4-BE49-F238E27FC236}">
                <a16:creationId xmlns:a16="http://schemas.microsoft.com/office/drawing/2014/main" id="{206C65F2-7310-432E-AEA5-D22A98F15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61" y="0"/>
            <a:ext cx="2437539" cy="2584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Rectangle 2">
            <a:extLst>
              <a:ext uri="{FF2B5EF4-FFF2-40B4-BE49-F238E27FC236}">
                <a16:creationId xmlns:a16="http://schemas.microsoft.com/office/drawing/2014/main" id="{1741345C-8BD4-274C-82E8-C122201CCB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8722" y="116646"/>
            <a:ext cx="8306628" cy="611535"/>
          </a:xfrm>
        </p:spPr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en-US" altLang="tr-TR" sz="3200" dirty="0"/>
              <a:t>Deletion routine for BST</a:t>
            </a:r>
          </a:p>
        </p:txBody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2A534D3D-6228-F844-A10A-ABD927D0CF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7272" y="1452495"/>
            <a:ext cx="8649528" cy="5405505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5000"/>
              </a:lnSpc>
              <a:spcBef>
                <a:spcPct val="10000"/>
              </a:spcBef>
              <a:buFontTx/>
              <a:buNone/>
              <a:defRPr/>
            </a:pPr>
            <a:r>
              <a:rPr lang="en-US" altLang="tr-TR" sz="2400" dirty="0">
                <a:latin typeface="Courier New" charset="0"/>
              </a:rPr>
              <a:t>template &lt;class T&gt;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Tx/>
              <a:buNone/>
              <a:defRPr/>
            </a:pPr>
            <a:r>
              <a:rPr lang="en-US" altLang="tr-TR" sz="2400" dirty="0">
                <a:latin typeface="Courier New" charset="0"/>
              </a:rPr>
              <a:t>void remove(const T &amp; x, 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Tx/>
              <a:buNone/>
              <a:defRPr/>
            </a:pPr>
            <a:r>
              <a:rPr lang="en-US" altLang="tr-TR" sz="2400" dirty="0">
                <a:latin typeface="Courier New" charset="0"/>
              </a:rPr>
              <a:t>             </a:t>
            </a:r>
            <a:r>
              <a:rPr lang="en-US" altLang="tr-TR" sz="2400" dirty="0" err="1">
                <a:latin typeface="Courier New" charset="0"/>
              </a:rPr>
              <a:t>BinaryNode</a:t>
            </a:r>
            <a:r>
              <a:rPr lang="en-US" altLang="tr-TR" sz="2400" dirty="0">
                <a:latin typeface="Courier New" charset="0"/>
              </a:rPr>
              <a:t>&lt;T&gt; * &amp; t ) const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Tx/>
              <a:buNone/>
              <a:defRPr/>
            </a:pPr>
            <a:r>
              <a:rPr lang="en-US" altLang="tr-TR" sz="2400" dirty="0">
                <a:latin typeface="Courier New" charset="0"/>
              </a:rPr>
              <a:t>{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Tx/>
              <a:buNone/>
              <a:defRPr/>
            </a:pPr>
            <a:r>
              <a:rPr lang="en-US" altLang="tr-TR" sz="2400" dirty="0">
                <a:latin typeface="Courier New" charset="0"/>
              </a:rPr>
              <a:t>   if( t == NULL )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Tx/>
              <a:buNone/>
              <a:defRPr/>
            </a:pPr>
            <a:r>
              <a:rPr lang="en-US" altLang="tr-TR" sz="2400" dirty="0">
                <a:latin typeface="Courier New" charset="0"/>
              </a:rPr>
              <a:t>      return;   </a:t>
            </a:r>
            <a:r>
              <a:rPr lang="en-US" altLang="tr-TR" sz="2400" dirty="0">
                <a:solidFill>
                  <a:srgbClr val="00B050"/>
                </a:solidFill>
                <a:latin typeface="Courier New" charset="0"/>
              </a:rPr>
              <a:t>// Item not found; do nothing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Tx/>
              <a:buNone/>
              <a:defRPr/>
            </a:pPr>
            <a:r>
              <a:rPr lang="en-US" altLang="tr-TR" sz="2400" dirty="0">
                <a:latin typeface="Courier New" charset="0"/>
              </a:rPr>
              <a:t>   if( x &lt; t-&gt;element )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Tx/>
              <a:buNone/>
              <a:defRPr/>
            </a:pPr>
            <a:r>
              <a:rPr lang="en-US" altLang="tr-TR" sz="2400" dirty="0">
                <a:latin typeface="Courier New" charset="0"/>
              </a:rPr>
              <a:t>      remove( x, t-&gt;left );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Tx/>
              <a:buNone/>
              <a:defRPr/>
            </a:pPr>
            <a:r>
              <a:rPr lang="en-US" altLang="tr-TR" sz="2400" dirty="0">
                <a:latin typeface="Courier New" charset="0"/>
              </a:rPr>
              <a:t>   else if( t-&gt;element &lt; x )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Tx/>
              <a:buNone/>
              <a:defRPr/>
            </a:pPr>
            <a:r>
              <a:rPr lang="en-US" altLang="tr-TR" sz="2400" dirty="0">
                <a:latin typeface="Courier New" charset="0"/>
              </a:rPr>
              <a:t>      remove( x, t-&gt;right );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Tx/>
              <a:buNone/>
              <a:defRPr/>
            </a:pPr>
            <a:r>
              <a:rPr lang="en-US" altLang="tr-TR" sz="2400" dirty="0">
                <a:latin typeface="Courier New" charset="0"/>
              </a:rPr>
              <a:t>   else if( t-&gt;left != NULL &amp;&amp; t-&gt;right != NULL{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Tx/>
              <a:buNone/>
              <a:defRPr/>
            </a:pPr>
            <a:r>
              <a:rPr lang="en-US" altLang="tr-TR" sz="2400" dirty="0">
                <a:latin typeface="Courier New" charset="0"/>
              </a:rPr>
              <a:t>       t-&gt;element = </a:t>
            </a:r>
            <a:r>
              <a:rPr lang="en-US" altLang="tr-TR" sz="2400" dirty="0" err="1">
                <a:latin typeface="Courier New" charset="0"/>
              </a:rPr>
              <a:t>findMin</a:t>
            </a:r>
            <a:r>
              <a:rPr lang="en-US" altLang="tr-TR" sz="2400" dirty="0">
                <a:latin typeface="Courier New" charset="0"/>
              </a:rPr>
              <a:t>(t-&gt;right)-&gt;element;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Tx/>
              <a:buNone/>
              <a:defRPr/>
            </a:pPr>
            <a:r>
              <a:rPr lang="en-US" altLang="tr-TR" sz="2400" dirty="0">
                <a:latin typeface="Courier New" charset="0"/>
              </a:rPr>
              <a:t>       remove(t-&gt;element, t-&gt;right );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Tx/>
              <a:buNone/>
              <a:defRPr/>
            </a:pPr>
            <a:r>
              <a:rPr lang="en-US" altLang="tr-TR" sz="2400" dirty="0">
                <a:latin typeface="Courier New" charset="0"/>
              </a:rPr>
              <a:t>   }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Tx/>
              <a:buNone/>
              <a:defRPr/>
            </a:pPr>
            <a:r>
              <a:rPr lang="en-US" altLang="tr-TR" sz="2400" dirty="0">
                <a:latin typeface="Courier New" charset="0"/>
              </a:rPr>
              <a:t>   else   {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Tx/>
              <a:buNone/>
              <a:defRPr/>
            </a:pPr>
            <a:r>
              <a:rPr lang="en-US" altLang="tr-TR" sz="2400" dirty="0">
                <a:latin typeface="Courier New" charset="0"/>
              </a:rPr>
              <a:t>      </a:t>
            </a:r>
            <a:r>
              <a:rPr lang="en-US" altLang="tr-TR" sz="2400" dirty="0" err="1">
                <a:latin typeface="Courier New" charset="0"/>
              </a:rPr>
              <a:t>BinaryNode</a:t>
            </a:r>
            <a:r>
              <a:rPr lang="en-US" altLang="tr-TR" sz="2400" dirty="0">
                <a:latin typeface="Courier New" charset="0"/>
              </a:rPr>
              <a:t>&lt;T&gt; *</a:t>
            </a:r>
            <a:r>
              <a:rPr lang="en-US" altLang="tr-TR" sz="2400" dirty="0" err="1">
                <a:latin typeface="Courier New" charset="0"/>
              </a:rPr>
              <a:t>oldNode</a:t>
            </a:r>
            <a:r>
              <a:rPr lang="en-US" altLang="tr-TR" sz="2400" dirty="0">
                <a:latin typeface="Courier New" charset="0"/>
              </a:rPr>
              <a:t> = t;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Tx/>
              <a:buNone/>
              <a:defRPr/>
            </a:pPr>
            <a:r>
              <a:rPr lang="en-US" altLang="tr-TR" sz="2400" dirty="0">
                <a:latin typeface="Courier New" charset="0"/>
              </a:rPr>
              <a:t>      t = ( t-&gt;left != NULL ) ? t-&gt;left : t-&gt;right;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Tx/>
              <a:buNone/>
              <a:defRPr/>
            </a:pPr>
            <a:r>
              <a:rPr lang="en-US" altLang="tr-TR" sz="2400" dirty="0">
                <a:latin typeface="Courier New" charset="0"/>
              </a:rPr>
              <a:t>      delete </a:t>
            </a:r>
            <a:r>
              <a:rPr lang="en-US" altLang="tr-TR" sz="2400" dirty="0" err="1">
                <a:latin typeface="Courier New" charset="0"/>
              </a:rPr>
              <a:t>oldNode</a:t>
            </a:r>
            <a:r>
              <a:rPr lang="en-US" altLang="tr-TR" sz="2400" dirty="0">
                <a:latin typeface="Courier New" charset="0"/>
              </a:rPr>
              <a:t>;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Tx/>
              <a:buNone/>
              <a:defRPr/>
            </a:pPr>
            <a:r>
              <a:rPr lang="en-US" altLang="tr-TR" sz="2400" dirty="0">
                <a:latin typeface="Courier New" charset="0"/>
              </a:rPr>
              <a:t>    }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Tx/>
              <a:buNone/>
              <a:defRPr/>
            </a:pPr>
            <a:r>
              <a:rPr lang="en-US" altLang="tr-TR" sz="2400" dirty="0">
                <a:latin typeface="Courier New" charset="0"/>
              </a:rPr>
              <a:t>}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49" y="176187"/>
            <a:ext cx="7886700" cy="786430"/>
          </a:xfrm>
        </p:spPr>
        <p:txBody>
          <a:bodyPr>
            <a:normAutofit/>
          </a:bodyPr>
          <a:lstStyle/>
          <a:p>
            <a:r>
              <a:rPr lang="en-US" sz="4000" dirty="0"/>
              <a:t>How long do these operations take?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349" y="1340867"/>
            <a:ext cx="7886700" cy="1326486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SEARCH</a:t>
            </a:r>
            <a:r>
              <a:rPr lang="en-US" dirty="0"/>
              <a:t> is the big one.  </a:t>
            </a:r>
          </a:p>
          <a:p>
            <a:pPr lvl="1"/>
            <a:r>
              <a:rPr lang="en-US" dirty="0"/>
              <a:t>Everything else just calls </a:t>
            </a:r>
            <a:r>
              <a:rPr lang="en-US" dirty="0">
                <a:solidFill>
                  <a:schemeClr val="accent4"/>
                </a:solidFill>
              </a:rPr>
              <a:t>SEARCH</a:t>
            </a:r>
            <a:r>
              <a:rPr lang="en-US" dirty="0"/>
              <a:t> and then does some small O(1)-time operation.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67618C-C788-3948-AF1C-CB667F3AFF32}"/>
              </a:ext>
            </a:extLst>
          </p:cNvPr>
          <p:cNvGrpSpPr/>
          <p:nvPr/>
        </p:nvGrpSpPr>
        <p:grpSpPr>
          <a:xfrm>
            <a:off x="813858" y="3198202"/>
            <a:ext cx="3467045" cy="2058090"/>
            <a:chOff x="813858" y="3029238"/>
            <a:chExt cx="5131561" cy="2860453"/>
          </a:xfrm>
        </p:grpSpPr>
        <p:sp>
          <p:nvSpPr>
            <p:cNvPr id="4" name="Rectangle 3"/>
            <p:cNvSpPr/>
            <p:nvPr/>
          </p:nvSpPr>
          <p:spPr>
            <a:xfrm>
              <a:off x="2282667" y="5293716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813858" y="5281697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8492" y="5275306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251565" y="3967080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60785" y="4011653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08382" y="3029238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1" name="Straight Connector 10"/>
            <p:cNvCxnSpPr>
              <a:stCxn id="10" idx="2"/>
              <a:endCxn id="7" idx="0"/>
            </p:cNvCxnSpPr>
            <p:nvPr/>
          </p:nvCxnSpPr>
          <p:spPr>
            <a:xfrm>
              <a:off x="3431846" y="3625213"/>
              <a:ext cx="1243183" cy="34186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" idx="2"/>
              <a:endCxn id="6" idx="0"/>
            </p:cNvCxnSpPr>
            <p:nvPr/>
          </p:nvCxnSpPr>
          <p:spPr>
            <a:xfrm>
              <a:off x="4675029" y="4563055"/>
              <a:ext cx="846927" cy="71225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2"/>
              <a:endCxn id="4" idx="0"/>
            </p:cNvCxnSpPr>
            <p:nvPr/>
          </p:nvCxnSpPr>
          <p:spPr>
            <a:xfrm>
              <a:off x="2084249" y="4607628"/>
              <a:ext cx="621882" cy="6860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9" idx="2"/>
              <a:endCxn id="5" idx="0"/>
            </p:cNvCxnSpPr>
            <p:nvPr/>
          </p:nvCxnSpPr>
          <p:spPr>
            <a:xfrm flipH="1">
              <a:off x="1237322" y="4607628"/>
              <a:ext cx="846927" cy="67406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3629973" y="5286120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379" name="Straight Connector 378"/>
            <p:cNvCxnSpPr>
              <a:stCxn id="7" idx="2"/>
              <a:endCxn id="28" idx="0"/>
            </p:cNvCxnSpPr>
            <p:nvPr/>
          </p:nvCxnSpPr>
          <p:spPr>
            <a:xfrm flipH="1">
              <a:off x="4053437" y="4563055"/>
              <a:ext cx="621592" cy="72306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>
              <a:stCxn id="10" idx="2"/>
              <a:endCxn id="9" idx="0"/>
            </p:cNvCxnSpPr>
            <p:nvPr/>
          </p:nvCxnSpPr>
          <p:spPr>
            <a:xfrm flipH="1">
              <a:off x="2084249" y="3625213"/>
              <a:ext cx="1347597" cy="3864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6" name="Group 485"/>
          <p:cNvGrpSpPr/>
          <p:nvPr/>
        </p:nvGrpSpPr>
        <p:grpSpPr>
          <a:xfrm>
            <a:off x="4494333" y="3152343"/>
            <a:ext cx="4184082" cy="2195740"/>
            <a:chOff x="6045958" y="2906973"/>
            <a:chExt cx="4184082" cy="2964308"/>
          </a:xfrm>
        </p:grpSpPr>
        <p:sp>
          <p:nvSpPr>
            <p:cNvPr id="481" name="TextBox 480"/>
            <p:cNvSpPr txBox="1"/>
            <p:nvPr/>
          </p:nvSpPr>
          <p:spPr>
            <a:xfrm>
              <a:off x="6878999" y="2984339"/>
              <a:ext cx="3351041" cy="49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Time = O(height of tree)</a:t>
              </a:r>
            </a:p>
          </p:txBody>
        </p:sp>
        <p:sp>
          <p:nvSpPr>
            <p:cNvPr id="482" name="Right Brace 481"/>
            <p:cNvSpPr/>
            <p:nvPr/>
          </p:nvSpPr>
          <p:spPr>
            <a:xfrm>
              <a:off x="6045958" y="2906973"/>
              <a:ext cx="696036" cy="2964308"/>
            </a:xfrm>
            <a:prstGeom prst="rightBrace">
              <a:avLst>
                <a:gd name="adj1" fmla="val 8333"/>
                <a:gd name="adj2" fmla="val 9945"/>
              </a:avLst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</p:grpSp>
      <p:sp>
        <p:nvSpPr>
          <p:cNvPr id="483" name="TextBox 482"/>
          <p:cNvSpPr txBox="1"/>
          <p:nvPr/>
        </p:nvSpPr>
        <p:spPr>
          <a:xfrm>
            <a:off x="5101223" y="4341869"/>
            <a:ext cx="2263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Trees have depth O(log(n)).  </a:t>
            </a:r>
            <a:r>
              <a:rPr lang="en-US" sz="2000" b="1" dirty="0"/>
              <a:t>Done!</a:t>
            </a:r>
          </a:p>
        </p:txBody>
      </p:sp>
      <p:sp>
        <p:nvSpPr>
          <p:cNvPr id="487" name="TextBox 486"/>
          <p:cNvSpPr txBox="1"/>
          <p:nvPr/>
        </p:nvSpPr>
        <p:spPr>
          <a:xfrm>
            <a:off x="528566" y="5534402"/>
            <a:ext cx="41081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How long does search take?</a:t>
            </a:r>
          </a:p>
        </p:txBody>
      </p:sp>
    </p:spTree>
    <p:extLst>
      <p:ext uri="{BB962C8B-B14F-4D97-AF65-F5344CB8AC3E}">
        <p14:creationId xmlns:p14="http://schemas.microsoft.com/office/powerpoint/2010/main" val="187749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0"/>
      <p:bldP spid="48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343" y="120894"/>
            <a:ext cx="7886700" cy="729587"/>
          </a:xfrm>
        </p:spPr>
        <p:txBody>
          <a:bodyPr>
            <a:normAutofit/>
          </a:bodyPr>
          <a:lstStyle/>
          <a:p>
            <a:r>
              <a:rPr lang="en-US" dirty="0"/>
              <a:t>Search might take time O(n).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55184" y="1094714"/>
            <a:ext cx="4045128" cy="5571763"/>
            <a:chOff x="855184" y="1094714"/>
            <a:chExt cx="4045128" cy="5571763"/>
          </a:xfrm>
        </p:grpSpPr>
        <p:sp>
          <p:nvSpPr>
            <p:cNvPr id="4" name="Rectangle 3"/>
            <p:cNvSpPr/>
            <p:nvPr/>
          </p:nvSpPr>
          <p:spPr>
            <a:xfrm>
              <a:off x="2123279" y="2762038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855184" y="1094714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53385" y="6070502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629922" y="5243386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07852" y="1934922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46742" y="3589154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84062" y="4416270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7" name="Straight Connector 16"/>
            <p:cNvCxnSpPr>
              <a:endCxn id="8" idx="0"/>
            </p:cNvCxnSpPr>
            <p:nvPr/>
          </p:nvCxnSpPr>
          <p:spPr>
            <a:xfrm>
              <a:off x="1276352" y="169068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931315" y="251125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429098" y="3344921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886837" y="4178583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514472" y="5012245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37335" y="582626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629921" y="1392701"/>
            <a:ext cx="52547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This is a valid binary search tree.</a:t>
            </a:r>
          </a:p>
          <a:p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 version with n nodes has depth n, </a:t>
            </a:r>
            <a:r>
              <a:rPr lang="en-US" sz="2800" b="1" dirty="0"/>
              <a:t>not</a:t>
            </a:r>
            <a:r>
              <a:rPr lang="en-US" sz="2800" dirty="0"/>
              <a:t> O(log(n)).</a:t>
            </a:r>
          </a:p>
        </p:txBody>
      </p:sp>
    </p:spTree>
    <p:extLst>
      <p:ext uri="{BB962C8B-B14F-4D97-AF65-F5344CB8AC3E}">
        <p14:creationId xmlns:p14="http://schemas.microsoft.com/office/powerpoint/2010/main" val="56783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2">
            <a:extLst>
              <a:ext uri="{FF2B5EF4-FFF2-40B4-BE49-F238E27FC236}">
                <a16:creationId xmlns:a16="http://schemas.microsoft.com/office/drawing/2014/main" id="{364B1FAA-8AEB-F84D-AF36-09B88C7876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9442" y="143841"/>
            <a:ext cx="7886700" cy="750681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tr-TR" b="1" dirty="0"/>
              <a:t>Number of BSTs</a:t>
            </a:r>
          </a:p>
        </p:txBody>
      </p:sp>
      <p:sp>
        <p:nvSpPr>
          <p:cNvPr id="77828" name="Text Box 3">
            <a:extLst>
              <a:ext uri="{FF2B5EF4-FFF2-40B4-BE49-F238E27FC236}">
                <a16:creationId xmlns:a16="http://schemas.microsoft.com/office/drawing/2014/main" id="{E21E76BC-73DD-1145-B43A-564A02D96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880" y="894522"/>
            <a:ext cx="8430239" cy="3511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dirty="0">
                <a:solidFill>
                  <a:srgbClr val="000000"/>
                </a:solidFill>
              </a:rPr>
              <a:t>Suppose we’re inserting </a:t>
            </a:r>
            <a:r>
              <a:rPr lang="en-US" altLang="tr-TR" i="1" dirty="0">
                <a:solidFill>
                  <a:srgbClr val="000000"/>
                </a:solidFill>
              </a:rPr>
              <a:t>n</a:t>
            </a:r>
            <a:r>
              <a:rPr lang="en-US" altLang="tr-TR" dirty="0">
                <a:solidFill>
                  <a:srgbClr val="000000"/>
                </a:solidFill>
              </a:rPr>
              <a:t> items into an empty binary search tree to create a binary search tree with </a:t>
            </a:r>
            <a:r>
              <a:rPr lang="en-US" altLang="tr-TR" i="1" dirty="0">
                <a:solidFill>
                  <a:srgbClr val="000000"/>
                </a:solidFill>
              </a:rPr>
              <a:t>n</a:t>
            </a:r>
            <a:r>
              <a:rPr lang="en-US" altLang="tr-TR" dirty="0">
                <a:solidFill>
                  <a:srgbClr val="000000"/>
                </a:solidFill>
              </a:rPr>
              <a:t> nodes,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dirty="0">
                <a:solidFill>
                  <a:srgbClr val="000000"/>
                </a:solidFill>
                <a:sym typeface="Wingdings" charset="2"/>
              </a:rPr>
              <a:t>  </a:t>
            </a:r>
            <a:r>
              <a:rPr lang="en-US" altLang="tr-TR" dirty="0">
                <a:solidFill>
                  <a:srgbClr val="000000"/>
                </a:solidFill>
              </a:rPr>
              <a:t>How many different binary search trees with n nodes, and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charset="2"/>
              <a:buChar char="è"/>
              <a:defRPr/>
            </a:pPr>
            <a:r>
              <a:rPr lang="en-US" altLang="tr-TR" dirty="0">
                <a:solidFill>
                  <a:srgbClr val="000000"/>
                </a:solidFill>
              </a:rPr>
              <a:t> What are their probabilities,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en-US" altLang="tr-TR" sz="70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dirty="0">
                <a:solidFill>
                  <a:srgbClr val="000000"/>
                </a:solidFill>
              </a:rPr>
              <a:t>There are n! different orderings of n keys.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dirty="0">
                <a:solidFill>
                  <a:srgbClr val="000000"/>
                </a:solidFill>
              </a:rPr>
              <a:t>But how many different binary search trees with n nodes?</a:t>
            </a:r>
          </a:p>
        </p:txBody>
      </p:sp>
      <p:sp>
        <p:nvSpPr>
          <p:cNvPr id="77829" name="Text Box 4">
            <a:extLst>
              <a:ext uri="{FF2B5EF4-FFF2-40B4-BE49-F238E27FC236}">
                <a16:creationId xmlns:a16="http://schemas.microsoft.com/office/drawing/2014/main" id="{0E806FD2-9E30-B542-AEFD-EC3F035E0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880" y="4743944"/>
            <a:ext cx="828467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b="1" i="1" dirty="0">
                <a:solidFill>
                  <a:srgbClr val="000000"/>
                </a:solidFill>
              </a:rPr>
              <a:t>n = 0  </a:t>
            </a:r>
            <a:r>
              <a:rPr lang="en-US" altLang="tr-TR" b="1" i="1" dirty="0">
                <a:solidFill>
                  <a:srgbClr val="000000"/>
                </a:solidFill>
                <a:sym typeface="Wingdings" charset="2"/>
              </a:rPr>
              <a:t>  1 BST (empty tree)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b="1" i="1" dirty="0">
                <a:solidFill>
                  <a:srgbClr val="000000"/>
                </a:solidFill>
                <a:sym typeface="Wingdings" charset="2"/>
              </a:rPr>
              <a:t>n = 1    1 BST (a binary tree with a single node)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b="1" i="1" dirty="0">
                <a:solidFill>
                  <a:srgbClr val="000000"/>
                </a:solidFill>
                <a:sym typeface="Wingdings" charset="2"/>
              </a:rPr>
              <a:t>n = 2    2 BSTs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b="1" i="1" dirty="0">
                <a:solidFill>
                  <a:srgbClr val="000000"/>
                </a:solidFill>
                <a:sym typeface="Wingdings" charset="2"/>
              </a:rPr>
              <a:t>n = 3    5 BSTs</a:t>
            </a:r>
            <a:endParaRPr lang="en-US" altLang="tr-TR" b="1" i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>
            <a:extLst>
              <a:ext uri="{FF2B5EF4-FFF2-40B4-BE49-F238E27FC236}">
                <a16:creationId xmlns:a16="http://schemas.microsoft.com/office/drawing/2014/main" id="{D7E66030-6794-2440-9037-0FB4CC5FA4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6190" y="336481"/>
            <a:ext cx="7103701" cy="592028"/>
          </a:xfrm>
        </p:spPr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en-US" altLang="tr-TR" dirty="0"/>
              <a:t>Number of BSTs: Example </a:t>
            </a:r>
            <a:r>
              <a:rPr lang="en-US" altLang="tr-TR" i="1" dirty="0"/>
              <a:t>n</a:t>
            </a:r>
            <a:r>
              <a:rPr lang="en-US" altLang="tr-TR" dirty="0"/>
              <a:t> = 3</a:t>
            </a:r>
          </a:p>
        </p:txBody>
      </p:sp>
      <p:sp>
        <p:nvSpPr>
          <p:cNvPr id="78852" name="Text Box 3">
            <a:extLst>
              <a:ext uri="{FF2B5EF4-FFF2-40B4-BE49-F238E27FC236}">
                <a16:creationId xmlns:a16="http://schemas.microsoft.com/office/drawing/2014/main" id="{133CE446-1ABF-B84B-8DEE-B96188BCF0C1}"/>
              </a:ext>
            </a:extLst>
          </p:cNvPr>
          <p:cNvSpPr txBox="1">
            <a:spLocks noChangeArrowheads="1"/>
          </p:cNvSpPr>
          <p:nvPr/>
        </p:nvSpPr>
        <p:spPr bwMode="auto">
          <a:xfrm flipV="1">
            <a:off x="1689655" y="5020663"/>
            <a:ext cx="2131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tr-TR" altLang="tr-TR" sz="18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9FC517-9C8D-8520-D465-D1C0129CC133}"/>
              </a:ext>
            </a:extLst>
          </p:cNvPr>
          <p:cNvSpPr/>
          <p:nvPr/>
        </p:nvSpPr>
        <p:spPr>
          <a:xfrm>
            <a:off x="1107053" y="3383546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33A299-8664-6A03-BEC3-813F38C3C7F9}"/>
              </a:ext>
            </a:extLst>
          </p:cNvPr>
          <p:cNvSpPr/>
          <p:nvPr/>
        </p:nvSpPr>
        <p:spPr>
          <a:xfrm>
            <a:off x="601330" y="3938366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9AB886-7BAF-716C-75C7-96F048A8BF1E}"/>
              </a:ext>
            </a:extLst>
          </p:cNvPr>
          <p:cNvSpPr/>
          <p:nvPr/>
        </p:nvSpPr>
        <p:spPr>
          <a:xfrm>
            <a:off x="121730" y="4478651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D27D50C-1755-70FC-FBD7-FCF050BAB68F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894014" y="3676229"/>
            <a:ext cx="263255" cy="312353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F35F93-B9C2-9800-92BF-B1DCD7050F80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414414" y="4231049"/>
            <a:ext cx="237132" cy="297818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Box 33">
            <a:extLst>
              <a:ext uri="{FF2B5EF4-FFF2-40B4-BE49-F238E27FC236}">
                <a16:creationId xmlns:a16="http://schemas.microsoft.com/office/drawing/2014/main" id="{EA6021F6-D0F3-5CBB-1D38-2554624B8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708" y="2087248"/>
            <a:ext cx="2230653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sz="2100" b="1" dirty="0">
                <a:solidFill>
                  <a:srgbClr val="000000"/>
                </a:solidFill>
              </a:rPr>
              <a:t>Insertion Order:</a:t>
            </a:r>
          </a:p>
        </p:txBody>
      </p:sp>
      <p:sp>
        <p:nvSpPr>
          <p:cNvPr id="40" name="Text Box 33">
            <a:extLst>
              <a:ext uri="{FF2B5EF4-FFF2-40B4-BE49-F238E27FC236}">
                <a16:creationId xmlns:a16="http://schemas.microsoft.com/office/drawing/2014/main" id="{45EDB683-038E-9109-EF86-44A6A7C59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501" y="2743612"/>
            <a:ext cx="72327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sz="2100" b="1" dirty="0">
                <a:solidFill>
                  <a:srgbClr val="000000"/>
                </a:solidFill>
              </a:rPr>
              <a:t>3,2,1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141BBDA-3139-E5A8-12BE-0D5F47B2E8C3}"/>
              </a:ext>
            </a:extLst>
          </p:cNvPr>
          <p:cNvSpPr/>
          <p:nvPr/>
        </p:nvSpPr>
        <p:spPr>
          <a:xfrm>
            <a:off x="2255035" y="3443596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7EA6AC8-EAB7-DFB3-263A-767C8D343D56}"/>
              </a:ext>
            </a:extLst>
          </p:cNvPr>
          <p:cNvSpPr/>
          <p:nvPr/>
        </p:nvSpPr>
        <p:spPr>
          <a:xfrm>
            <a:off x="1749312" y="3938366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DB2FE24-91B3-C25C-682E-1B6CF046FA06}"/>
              </a:ext>
            </a:extLst>
          </p:cNvPr>
          <p:cNvSpPr/>
          <p:nvPr/>
        </p:nvSpPr>
        <p:spPr>
          <a:xfrm>
            <a:off x="2255035" y="4478651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D29619B-9AF4-A3ED-BD63-D490DEB36021}"/>
              </a:ext>
            </a:extLst>
          </p:cNvPr>
          <p:cNvCxnSpPr>
            <a:cxnSpLocks/>
            <a:stCxn id="54" idx="3"/>
            <a:endCxn id="55" idx="7"/>
          </p:cNvCxnSpPr>
          <p:nvPr/>
        </p:nvCxnSpPr>
        <p:spPr>
          <a:xfrm flipH="1">
            <a:off x="2041996" y="3736280"/>
            <a:ext cx="263255" cy="252302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C6BB126-6B7D-CD99-232C-6BAB2F375F1B}"/>
              </a:ext>
            </a:extLst>
          </p:cNvPr>
          <p:cNvCxnSpPr>
            <a:cxnSpLocks/>
            <a:stCxn id="55" idx="5"/>
            <a:endCxn id="56" idx="1"/>
          </p:cNvCxnSpPr>
          <p:nvPr/>
        </p:nvCxnSpPr>
        <p:spPr>
          <a:xfrm>
            <a:off x="2041996" y="4231049"/>
            <a:ext cx="263255" cy="297818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Box 33">
            <a:extLst>
              <a:ext uri="{FF2B5EF4-FFF2-40B4-BE49-F238E27FC236}">
                <a16:creationId xmlns:a16="http://schemas.microsoft.com/office/drawing/2014/main" id="{2B22D9E2-14A9-757A-7A23-B4D2930F7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988" y="2743612"/>
            <a:ext cx="72327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sz="2100" b="1" dirty="0">
                <a:solidFill>
                  <a:srgbClr val="000000"/>
                </a:solidFill>
              </a:rPr>
              <a:t>3,1,2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66EF384-2759-0A5D-32F3-F236725AF85E}"/>
              </a:ext>
            </a:extLst>
          </p:cNvPr>
          <p:cNvSpPr/>
          <p:nvPr/>
        </p:nvSpPr>
        <p:spPr>
          <a:xfrm>
            <a:off x="3425141" y="3443596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C62A9DD-3713-ECAC-DD1B-6CB1179F5059}"/>
              </a:ext>
            </a:extLst>
          </p:cNvPr>
          <p:cNvSpPr/>
          <p:nvPr/>
        </p:nvSpPr>
        <p:spPr>
          <a:xfrm>
            <a:off x="3000535" y="3938366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78848" name="Oval 78847">
            <a:extLst>
              <a:ext uri="{FF2B5EF4-FFF2-40B4-BE49-F238E27FC236}">
                <a16:creationId xmlns:a16="http://schemas.microsoft.com/office/drawing/2014/main" id="{CE615F60-541A-1D53-E311-9CD2469E689E}"/>
              </a:ext>
            </a:extLst>
          </p:cNvPr>
          <p:cNvSpPr/>
          <p:nvPr/>
        </p:nvSpPr>
        <p:spPr>
          <a:xfrm>
            <a:off x="3843188" y="3938366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78849" name="Straight Arrow Connector 78848">
            <a:extLst>
              <a:ext uri="{FF2B5EF4-FFF2-40B4-BE49-F238E27FC236}">
                <a16:creationId xmlns:a16="http://schemas.microsoft.com/office/drawing/2014/main" id="{C9ACFE58-B950-494F-EB0A-1FFA356892AA}"/>
              </a:ext>
            </a:extLst>
          </p:cNvPr>
          <p:cNvCxnSpPr>
            <a:cxnSpLocks/>
            <a:stCxn id="62" idx="3"/>
            <a:endCxn id="63" idx="7"/>
          </p:cNvCxnSpPr>
          <p:nvPr/>
        </p:nvCxnSpPr>
        <p:spPr>
          <a:xfrm flipH="1">
            <a:off x="3293219" y="3736280"/>
            <a:ext cx="182139" cy="252302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53" name="Straight Arrow Connector 78852">
            <a:extLst>
              <a:ext uri="{FF2B5EF4-FFF2-40B4-BE49-F238E27FC236}">
                <a16:creationId xmlns:a16="http://schemas.microsoft.com/office/drawing/2014/main" id="{44787982-4401-0F52-468B-13CCB3E8A969}"/>
              </a:ext>
            </a:extLst>
          </p:cNvPr>
          <p:cNvCxnSpPr>
            <a:cxnSpLocks/>
            <a:stCxn id="62" idx="5"/>
            <a:endCxn id="78848" idx="1"/>
          </p:cNvCxnSpPr>
          <p:nvPr/>
        </p:nvCxnSpPr>
        <p:spPr>
          <a:xfrm>
            <a:off x="3717825" y="3736280"/>
            <a:ext cx="175580" cy="252302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857" name="Text Box 33">
            <a:extLst>
              <a:ext uri="{FF2B5EF4-FFF2-40B4-BE49-F238E27FC236}">
                <a16:creationId xmlns:a16="http://schemas.microsoft.com/office/drawing/2014/main" id="{8CA6D09E-F724-4961-DF03-08B9F03EB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8095" y="2743612"/>
            <a:ext cx="72327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sz="2100" b="1" dirty="0">
                <a:solidFill>
                  <a:srgbClr val="000000"/>
                </a:solidFill>
              </a:rPr>
              <a:t>2,1,3</a:t>
            </a:r>
          </a:p>
        </p:txBody>
      </p:sp>
      <p:sp>
        <p:nvSpPr>
          <p:cNvPr id="78887" name="Oval 78886">
            <a:extLst>
              <a:ext uri="{FF2B5EF4-FFF2-40B4-BE49-F238E27FC236}">
                <a16:creationId xmlns:a16="http://schemas.microsoft.com/office/drawing/2014/main" id="{27CFCED4-103F-9AFA-2A61-AA0E831C54EA}"/>
              </a:ext>
            </a:extLst>
          </p:cNvPr>
          <p:cNvSpPr/>
          <p:nvPr/>
        </p:nvSpPr>
        <p:spPr>
          <a:xfrm>
            <a:off x="5039480" y="3443596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78888" name="Oval 78887">
            <a:extLst>
              <a:ext uri="{FF2B5EF4-FFF2-40B4-BE49-F238E27FC236}">
                <a16:creationId xmlns:a16="http://schemas.microsoft.com/office/drawing/2014/main" id="{F18E9BFC-09C0-82B0-6C60-4D712994D668}"/>
              </a:ext>
            </a:extLst>
          </p:cNvPr>
          <p:cNvSpPr/>
          <p:nvPr/>
        </p:nvSpPr>
        <p:spPr>
          <a:xfrm>
            <a:off x="4607500" y="3938366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78889" name="Oval 78888">
            <a:extLst>
              <a:ext uri="{FF2B5EF4-FFF2-40B4-BE49-F238E27FC236}">
                <a16:creationId xmlns:a16="http://schemas.microsoft.com/office/drawing/2014/main" id="{3D4EDC94-1A07-C178-9292-8A62B64FC8F6}"/>
              </a:ext>
            </a:extLst>
          </p:cNvPr>
          <p:cNvSpPr/>
          <p:nvPr/>
        </p:nvSpPr>
        <p:spPr>
          <a:xfrm>
            <a:off x="5487024" y="3938366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78890" name="Straight Arrow Connector 78889">
            <a:extLst>
              <a:ext uri="{FF2B5EF4-FFF2-40B4-BE49-F238E27FC236}">
                <a16:creationId xmlns:a16="http://schemas.microsoft.com/office/drawing/2014/main" id="{300B6CFF-66E5-7733-41A1-2FA278DE0A15}"/>
              </a:ext>
            </a:extLst>
          </p:cNvPr>
          <p:cNvCxnSpPr>
            <a:cxnSpLocks/>
            <a:stCxn id="78887" idx="3"/>
            <a:endCxn id="78888" idx="7"/>
          </p:cNvCxnSpPr>
          <p:nvPr/>
        </p:nvCxnSpPr>
        <p:spPr>
          <a:xfrm flipH="1">
            <a:off x="4900184" y="3736280"/>
            <a:ext cx="189513" cy="252302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91" name="Straight Arrow Connector 78890">
            <a:extLst>
              <a:ext uri="{FF2B5EF4-FFF2-40B4-BE49-F238E27FC236}">
                <a16:creationId xmlns:a16="http://schemas.microsoft.com/office/drawing/2014/main" id="{1E342E65-01A7-5C1D-F099-46FE033D8A81}"/>
              </a:ext>
            </a:extLst>
          </p:cNvPr>
          <p:cNvCxnSpPr>
            <a:cxnSpLocks/>
            <a:stCxn id="78887" idx="5"/>
            <a:endCxn id="78889" idx="1"/>
          </p:cNvCxnSpPr>
          <p:nvPr/>
        </p:nvCxnSpPr>
        <p:spPr>
          <a:xfrm>
            <a:off x="5332165" y="3736280"/>
            <a:ext cx="205076" cy="252302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892" name="Text Box 33">
            <a:extLst>
              <a:ext uri="{FF2B5EF4-FFF2-40B4-BE49-F238E27FC236}">
                <a16:creationId xmlns:a16="http://schemas.microsoft.com/office/drawing/2014/main" id="{EFA9702B-5B4C-D4D0-5462-84A1FC772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2434" y="2743612"/>
            <a:ext cx="72327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sz="2100" b="1" dirty="0">
                <a:solidFill>
                  <a:srgbClr val="000000"/>
                </a:solidFill>
              </a:rPr>
              <a:t>2,3,1</a:t>
            </a:r>
          </a:p>
        </p:txBody>
      </p:sp>
      <p:sp>
        <p:nvSpPr>
          <p:cNvPr id="78895" name="Oval 78894">
            <a:extLst>
              <a:ext uri="{FF2B5EF4-FFF2-40B4-BE49-F238E27FC236}">
                <a16:creationId xmlns:a16="http://schemas.microsoft.com/office/drawing/2014/main" id="{372FAABE-B866-CD8B-9091-2B6129B3A228}"/>
              </a:ext>
            </a:extLst>
          </p:cNvPr>
          <p:cNvSpPr/>
          <p:nvPr/>
        </p:nvSpPr>
        <p:spPr>
          <a:xfrm>
            <a:off x="7420088" y="3443596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78896" name="Oval 78895">
            <a:extLst>
              <a:ext uri="{FF2B5EF4-FFF2-40B4-BE49-F238E27FC236}">
                <a16:creationId xmlns:a16="http://schemas.microsoft.com/office/drawing/2014/main" id="{5062D986-E436-E7C6-1637-321B9191B3A4}"/>
              </a:ext>
            </a:extLst>
          </p:cNvPr>
          <p:cNvSpPr/>
          <p:nvPr/>
        </p:nvSpPr>
        <p:spPr>
          <a:xfrm>
            <a:off x="7920480" y="3938366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78897" name="Oval 78896">
            <a:extLst>
              <a:ext uri="{FF2B5EF4-FFF2-40B4-BE49-F238E27FC236}">
                <a16:creationId xmlns:a16="http://schemas.microsoft.com/office/drawing/2014/main" id="{BFAB2F1F-251A-59B2-F83A-7F1D7FCA8F50}"/>
              </a:ext>
            </a:extLst>
          </p:cNvPr>
          <p:cNvSpPr/>
          <p:nvPr/>
        </p:nvSpPr>
        <p:spPr>
          <a:xfrm>
            <a:off x="8424214" y="4478651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78898" name="Straight Arrow Connector 78897">
            <a:extLst>
              <a:ext uri="{FF2B5EF4-FFF2-40B4-BE49-F238E27FC236}">
                <a16:creationId xmlns:a16="http://schemas.microsoft.com/office/drawing/2014/main" id="{9518A527-169A-51FD-9F01-78EE7331D85B}"/>
              </a:ext>
            </a:extLst>
          </p:cNvPr>
          <p:cNvCxnSpPr>
            <a:cxnSpLocks/>
            <a:stCxn id="78895" idx="5"/>
            <a:endCxn id="78896" idx="1"/>
          </p:cNvCxnSpPr>
          <p:nvPr/>
        </p:nvCxnSpPr>
        <p:spPr>
          <a:xfrm>
            <a:off x="7712773" y="3736280"/>
            <a:ext cx="257924" cy="252302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99" name="Straight Arrow Connector 78898">
            <a:extLst>
              <a:ext uri="{FF2B5EF4-FFF2-40B4-BE49-F238E27FC236}">
                <a16:creationId xmlns:a16="http://schemas.microsoft.com/office/drawing/2014/main" id="{1A56DF1A-F753-F070-3B46-7D414487F15B}"/>
              </a:ext>
            </a:extLst>
          </p:cNvPr>
          <p:cNvCxnSpPr>
            <a:cxnSpLocks/>
            <a:stCxn id="78896" idx="5"/>
            <a:endCxn id="78897" idx="1"/>
          </p:cNvCxnSpPr>
          <p:nvPr/>
        </p:nvCxnSpPr>
        <p:spPr>
          <a:xfrm>
            <a:off x="8213164" y="4231049"/>
            <a:ext cx="261266" cy="297818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900" name="Text Box 33">
            <a:extLst>
              <a:ext uri="{FF2B5EF4-FFF2-40B4-BE49-F238E27FC236}">
                <a16:creationId xmlns:a16="http://schemas.microsoft.com/office/drawing/2014/main" id="{B4A9615D-329B-8CEA-ABFA-14D70F226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964" y="2743612"/>
            <a:ext cx="72327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sz="2100" b="1" dirty="0">
                <a:solidFill>
                  <a:srgbClr val="000000"/>
                </a:solidFill>
              </a:rPr>
              <a:t>1,2,3</a:t>
            </a:r>
          </a:p>
        </p:txBody>
      </p:sp>
      <p:sp>
        <p:nvSpPr>
          <p:cNvPr id="78901" name="Oval 78900">
            <a:extLst>
              <a:ext uri="{FF2B5EF4-FFF2-40B4-BE49-F238E27FC236}">
                <a16:creationId xmlns:a16="http://schemas.microsoft.com/office/drawing/2014/main" id="{16F24349-EF35-DE67-503B-282426A4AA3D}"/>
              </a:ext>
            </a:extLst>
          </p:cNvPr>
          <p:cNvSpPr/>
          <p:nvPr/>
        </p:nvSpPr>
        <p:spPr>
          <a:xfrm>
            <a:off x="6372098" y="3398178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78902" name="Oval 78901">
            <a:extLst>
              <a:ext uri="{FF2B5EF4-FFF2-40B4-BE49-F238E27FC236}">
                <a16:creationId xmlns:a16="http://schemas.microsoft.com/office/drawing/2014/main" id="{416FDBB3-36D8-AC26-2437-3973B98FC2CD}"/>
              </a:ext>
            </a:extLst>
          </p:cNvPr>
          <p:cNvSpPr/>
          <p:nvPr/>
        </p:nvSpPr>
        <p:spPr>
          <a:xfrm>
            <a:off x="6825019" y="3938366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78903" name="Oval 78902">
            <a:extLst>
              <a:ext uri="{FF2B5EF4-FFF2-40B4-BE49-F238E27FC236}">
                <a16:creationId xmlns:a16="http://schemas.microsoft.com/office/drawing/2014/main" id="{BA13A42A-E3BF-9089-E51C-5955905EB14F}"/>
              </a:ext>
            </a:extLst>
          </p:cNvPr>
          <p:cNvSpPr/>
          <p:nvPr/>
        </p:nvSpPr>
        <p:spPr>
          <a:xfrm>
            <a:off x="6372098" y="4478651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cxnSp>
        <p:nvCxnSpPr>
          <p:cNvPr id="78904" name="Straight Arrow Connector 78903">
            <a:extLst>
              <a:ext uri="{FF2B5EF4-FFF2-40B4-BE49-F238E27FC236}">
                <a16:creationId xmlns:a16="http://schemas.microsoft.com/office/drawing/2014/main" id="{0A180860-82BA-9673-C80F-9BBD52E3B3E6}"/>
              </a:ext>
            </a:extLst>
          </p:cNvPr>
          <p:cNvCxnSpPr>
            <a:cxnSpLocks/>
            <a:stCxn id="78901" idx="5"/>
            <a:endCxn id="78902" idx="1"/>
          </p:cNvCxnSpPr>
          <p:nvPr/>
        </p:nvCxnSpPr>
        <p:spPr>
          <a:xfrm>
            <a:off x="6664782" y="3690862"/>
            <a:ext cx="210454" cy="297720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05" name="Straight Arrow Connector 78904">
            <a:extLst>
              <a:ext uri="{FF2B5EF4-FFF2-40B4-BE49-F238E27FC236}">
                <a16:creationId xmlns:a16="http://schemas.microsoft.com/office/drawing/2014/main" id="{D27EA57F-F0AE-87D5-F400-9AAFBD485524}"/>
              </a:ext>
            </a:extLst>
          </p:cNvPr>
          <p:cNvCxnSpPr>
            <a:cxnSpLocks/>
            <a:stCxn id="78902" idx="3"/>
            <a:endCxn id="78903" idx="7"/>
          </p:cNvCxnSpPr>
          <p:nvPr/>
        </p:nvCxnSpPr>
        <p:spPr>
          <a:xfrm flipH="1">
            <a:off x="6664782" y="4231049"/>
            <a:ext cx="210454" cy="297818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906" name="Text Box 33">
            <a:extLst>
              <a:ext uri="{FF2B5EF4-FFF2-40B4-BE49-F238E27FC236}">
                <a16:creationId xmlns:a16="http://schemas.microsoft.com/office/drawing/2014/main" id="{AFD6BB4F-DE3C-749E-3C91-B5B94A61D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497" y="2743612"/>
            <a:ext cx="72327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sz="2100" b="1" dirty="0">
                <a:solidFill>
                  <a:srgbClr val="000000"/>
                </a:solidFill>
              </a:rPr>
              <a:t>1,3,2</a:t>
            </a:r>
          </a:p>
        </p:txBody>
      </p:sp>
      <p:sp>
        <p:nvSpPr>
          <p:cNvPr id="104476" name="Text Box 32">
            <a:extLst>
              <a:ext uri="{FF2B5EF4-FFF2-40B4-BE49-F238E27FC236}">
                <a16:creationId xmlns:a16="http://schemas.microsoft.com/office/drawing/2014/main" id="{8BA0B948-B93E-13B9-AEBB-432C67A34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47154"/>
            <a:ext cx="9144000" cy="41549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sz="2100" b="1" dirty="0">
                <a:solidFill>
                  <a:schemeClr val="bg1"/>
                </a:solidFill>
              </a:rPr>
              <a:t>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480" name="Text Box 32">
                <a:extLst>
                  <a:ext uri="{FF2B5EF4-FFF2-40B4-BE49-F238E27FC236}">
                    <a16:creationId xmlns:a16="http://schemas.microsoft.com/office/drawing/2014/main" id="{6B506995-14BC-7F5C-51AE-7EF09B78B2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7646" y="5020663"/>
                <a:ext cx="467825" cy="5906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tr-TR" sz="27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tr-TR" sz="27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tr-TR" sz="27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altLang="tr-TR" sz="27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altLang="tr-TR" sz="27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480" name="Text Box 32">
                <a:extLst>
                  <a:ext uri="{FF2B5EF4-FFF2-40B4-BE49-F238E27FC236}">
                    <a16:creationId xmlns:a16="http://schemas.microsoft.com/office/drawing/2014/main" id="{6B506995-14BC-7F5C-51AE-7EF09B78B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7646" y="5020663"/>
                <a:ext cx="467825" cy="5906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481" name="Text Box 32">
                <a:extLst>
                  <a:ext uri="{FF2B5EF4-FFF2-40B4-BE49-F238E27FC236}">
                    <a16:creationId xmlns:a16="http://schemas.microsoft.com/office/drawing/2014/main" id="{F67954A3-99B4-113E-9719-EDFD8FF842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9901" y="5020663"/>
                <a:ext cx="467825" cy="5906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tr-TR" sz="27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tr-TR" sz="27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tr-TR" sz="27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tr-TR" sz="27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altLang="tr-TR" sz="27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481" name="Text Box 32">
                <a:extLst>
                  <a:ext uri="{FF2B5EF4-FFF2-40B4-BE49-F238E27FC236}">
                    <a16:creationId xmlns:a16="http://schemas.microsoft.com/office/drawing/2014/main" id="{F67954A3-99B4-113E-9719-EDFD8FF84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901" y="5020663"/>
                <a:ext cx="467825" cy="590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482" name="Text Box 32">
                <a:extLst>
                  <a:ext uri="{FF2B5EF4-FFF2-40B4-BE49-F238E27FC236}">
                    <a16:creationId xmlns:a16="http://schemas.microsoft.com/office/drawing/2014/main" id="{70653B54-4ACF-A85C-20D1-AC2C83060F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58660" y="5020663"/>
                <a:ext cx="467825" cy="5906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tr-TR" sz="27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tr-TR" sz="27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tr-TR" sz="27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tr-TR" sz="27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altLang="tr-TR" sz="27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482" name="Text Box 32">
                <a:extLst>
                  <a:ext uri="{FF2B5EF4-FFF2-40B4-BE49-F238E27FC236}">
                    <a16:creationId xmlns:a16="http://schemas.microsoft.com/office/drawing/2014/main" id="{70653B54-4ACF-A85C-20D1-AC2C83060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58660" y="5020663"/>
                <a:ext cx="467825" cy="590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483" name="Text Box 32">
                <a:extLst>
                  <a:ext uri="{FF2B5EF4-FFF2-40B4-BE49-F238E27FC236}">
                    <a16:creationId xmlns:a16="http://schemas.microsoft.com/office/drawing/2014/main" id="{5633DE5F-8217-2AB5-8756-323AC36B6F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7790" y="4396153"/>
                <a:ext cx="467825" cy="5797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tr-TR" sz="27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tr-TR" sz="27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tr-TR" sz="27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tr-TR" sz="27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altLang="tr-TR" sz="27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483" name="Text Box 32">
                <a:extLst>
                  <a:ext uri="{FF2B5EF4-FFF2-40B4-BE49-F238E27FC236}">
                    <a16:creationId xmlns:a16="http://schemas.microsoft.com/office/drawing/2014/main" id="{5633DE5F-8217-2AB5-8756-323AC36B6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7790" y="4396153"/>
                <a:ext cx="467825" cy="5797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484" name="Text Box 32">
                <a:extLst>
                  <a:ext uri="{FF2B5EF4-FFF2-40B4-BE49-F238E27FC236}">
                    <a16:creationId xmlns:a16="http://schemas.microsoft.com/office/drawing/2014/main" id="{C6607F28-07D8-3F6D-D19C-C6005C6E65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19199" y="4396153"/>
                <a:ext cx="467825" cy="5797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tr-TR" sz="27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tr-TR" sz="27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tr-TR" sz="27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tr-TR" sz="27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altLang="tr-TR" sz="27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484" name="Text Box 32">
                <a:extLst>
                  <a:ext uri="{FF2B5EF4-FFF2-40B4-BE49-F238E27FC236}">
                    <a16:creationId xmlns:a16="http://schemas.microsoft.com/office/drawing/2014/main" id="{C6607F28-07D8-3F6D-D19C-C6005C6E6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19199" y="4396153"/>
                <a:ext cx="467825" cy="5797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485" name="Text Box 32">
                <a:extLst>
                  <a:ext uri="{FF2B5EF4-FFF2-40B4-BE49-F238E27FC236}">
                    <a16:creationId xmlns:a16="http://schemas.microsoft.com/office/drawing/2014/main" id="{6C0B904D-FC32-B867-83CC-FA28F4FEE8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54226" y="5020663"/>
                <a:ext cx="467825" cy="5906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tr-TR" sz="27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tr-TR" sz="27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tr-TR" sz="27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tr-TR" sz="27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altLang="tr-TR" sz="27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485" name="Text Box 32">
                <a:extLst>
                  <a:ext uri="{FF2B5EF4-FFF2-40B4-BE49-F238E27FC236}">
                    <a16:creationId xmlns:a16="http://schemas.microsoft.com/office/drawing/2014/main" id="{6C0B904D-FC32-B867-83CC-FA28F4FEE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54226" y="5020663"/>
                <a:ext cx="467825" cy="5906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486" name="Text Box 32">
                <a:extLst>
                  <a:ext uri="{FF2B5EF4-FFF2-40B4-BE49-F238E27FC236}">
                    <a16:creationId xmlns:a16="http://schemas.microsoft.com/office/drawing/2014/main" id="{309D3F6C-3930-026A-04E9-31BFC174EE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43796" y="5020663"/>
                <a:ext cx="467825" cy="5906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tr-TR" sz="27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tr-TR" sz="27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tr-TR" sz="27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tr-TR" sz="27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altLang="tr-TR" sz="27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486" name="Text Box 32">
                <a:extLst>
                  <a:ext uri="{FF2B5EF4-FFF2-40B4-BE49-F238E27FC236}">
                    <a16:creationId xmlns:a16="http://schemas.microsoft.com/office/drawing/2014/main" id="{309D3F6C-3930-026A-04E9-31BFC174E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43796" y="5020663"/>
                <a:ext cx="467825" cy="5906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492" name="Group 104491">
            <a:extLst>
              <a:ext uri="{FF2B5EF4-FFF2-40B4-BE49-F238E27FC236}">
                <a16:creationId xmlns:a16="http://schemas.microsoft.com/office/drawing/2014/main" id="{F9993C23-3716-9075-FBE9-C21B951A2257}"/>
              </a:ext>
            </a:extLst>
          </p:cNvPr>
          <p:cNvGrpSpPr/>
          <p:nvPr/>
        </p:nvGrpSpPr>
        <p:grpSpPr>
          <a:xfrm>
            <a:off x="7970697" y="906546"/>
            <a:ext cx="1112414" cy="1022980"/>
            <a:chOff x="7730691" y="261404"/>
            <a:chExt cx="1483219" cy="1363973"/>
          </a:xfrm>
        </p:grpSpPr>
        <p:sp>
          <p:nvSpPr>
            <p:cNvPr id="104488" name="Oval 104487">
              <a:extLst>
                <a:ext uri="{FF2B5EF4-FFF2-40B4-BE49-F238E27FC236}">
                  <a16:creationId xmlns:a16="http://schemas.microsoft.com/office/drawing/2014/main" id="{2C274CC8-F7DF-51D2-A57F-B197341C97FB}"/>
                </a:ext>
              </a:extLst>
            </p:cNvPr>
            <p:cNvSpPr/>
            <p:nvPr/>
          </p:nvSpPr>
          <p:spPr>
            <a:xfrm>
              <a:off x="7730691" y="261404"/>
              <a:ext cx="1483219" cy="13639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4489" name="Oval 104488">
              <a:extLst>
                <a:ext uri="{FF2B5EF4-FFF2-40B4-BE49-F238E27FC236}">
                  <a16:creationId xmlns:a16="http://schemas.microsoft.com/office/drawing/2014/main" id="{770DAAC1-CAC7-CB13-A511-8D6BC569B933}"/>
                </a:ext>
              </a:extLst>
            </p:cNvPr>
            <p:cNvSpPr/>
            <p:nvPr/>
          </p:nvSpPr>
          <p:spPr>
            <a:xfrm>
              <a:off x="7768936" y="615393"/>
              <a:ext cx="543935" cy="57725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00" b="1" dirty="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04490" name="Oval 104489">
              <a:extLst>
                <a:ext uri="{FF2B5EF4-FFF2-40B4-BE49-F238E27FC236}">
                  <a16:creationId xmlns:a16="http://schemas.microsoft.com/office/drawing/2014/main" id="{101BE2AC-C994-8DB3-3E4A-1C10F8DA1A1A}"/>
                </a:ext>
              </a:extLst>
            </p:cNvPr>
            <p:cNvSpPr/>
            <p:nvPr/>
          </p:nvSpPr>
          <p:spPr>
            <a:xfrm>
              <a:off x="8312871" y="337626"/>
              <a:ext cx="543935" cy="57725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00" b="1" dirty="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04491" name="Oval 104490">
              <a:extLst>
                <a:ext uri="{FF2B5EF4-FFF2-40B4-BE49-F238E27FC236}">
                  <a16:creationId xmlns:a16="http://schemas.microsoft.com/office/drawing/2014/main" id="{BCEA79F4-7004-7C27-A72A-F4DB2A9624C0}"/>
                </a:ext>
              </a:extLst>
            </p:cNvPr>
            <p:cNvSpPr/>
            <p:nvPr/>
          </p:nvSpPr>
          <p:spPr>
            <a:xfrm>
              <a:off x="8258037" y="942004"/>
              <a:ext cx="543935" cy="57725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00" b="1" dirty="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9" grpId="0"/>
      <p:bldP spid="40" grpId="0"/>
      <p:bldP spid="54" grpId="0" animBg="1"/>
      <p:bldP spid="55" grpId="0" animBg="1"/>
      <p:bldP spid="56" grpId="0" animBg="1"/>
      <p:bldP spid="59" grpId="0"/>
      <p:bldP spid="62" grpId="0" animBg="1"/>
      <p:bldP spid="63" grpId="0" animBg="1"/>
      <p:bldP spid="78848" grpId="0" animBg="1"/>
      <p:bldP spid="78857" grpId="0"/>
      <p:bldP spid="78887" grpId="0" animBg="1"/>
      <p:bldP spid="78888" grpId="0" animBg="1"/>
      <p:bldP spid="78889" grpId="0" animBg="1"/>
      <p:bldP spid="78895" grpId="0" animBg="1"/>
      <p:bldP spid="78896" grpId="0" animBg="1"/>
      <p:bldP spid="78897" grpId="0" animBg="1"/>
      <p:bldP spid="78900" grpId="0"/>
      <p:bldP spid="78901" grpId="0" animBg="1"/>
      <p:bldP spid="78902" grpId="0" animBg="1"/>
      <p:bldP spid="78903" grpId="0" animBg="1"/>
      <p:bldP spid="78906" grpId="0"/>
      <p:bldP spid="104476" grpId="0" animBg="1"/>
      <p:bldP spid="104480" grpId="0"/>
      <p:bldP spid="104481" grpId="0"/>
      <p:bldP spid="104482" grpId="0"/>
      <p:bldP spid="104483" grpId="0"/>
      <p:bldP spid="104484" grpId="0"/>
      <p:bldP spid="104485" grpId="0"/>
      <p:bldP spid="10448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49FC517-9C8D-8520-D465-D1C0129CC133}"/>
              </a:ext>
            </a:extLst>
          </p:cNvPr>
          <p:cNvSpPr/>
          <p:nvPr/>
        </p:nvSpPr>
        <p:spPr>
          <a:xfrm>
            <a:off x="2655635" y="1513466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33A299-8664-6A03-BEC3-813F38C3C7F9}"/>
              </a:ext>
            </a:extLst>
          </p:cNvPr>
          <p:cNvSpPr/>
          <p:nvPr/>
        </p:nvSpPr>
        <p:spPr>
          <a:xfrm>
            <a:off x="2149913" y="2068286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9AB886-7BAF-716C-75C7-96F048A8BF1E}"/>
              </a:ext>
            </a:extLst>
          </p:cNvPr>
          <p:cNvSpPr/>
          <p:nvPr/>
        </p:nvSpPr>
        <p:spPr>
          <a:xfrm>
            <a:off x="1670313" y="2608571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D27D50C-1755-70FC-FBD7-FCF050BAB68F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2442597" y="1806149"/>
            <a:ext cx="263255" cy="312353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F35F93-B9C2-9800-92BF-B1DCD7050F80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1962997" y="2360969"/>
            <a:ext cx="237132" cy="297818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7141BBDA-3139-E5A8-12BE-0D5F47B2E8C3}"/>
              </a:ext>
            </a:extLst>
          </p:cNvPr>
          <p:cNvSpPr/>
          <p:nvPr/>
        </p:nvSpPr>
        <p:spPr>
          <a:xfrm>
            <a:off x="3803618" y="1573516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7EA6AC8-EAB7-DFB3-263A-767C8D343D56}"/>
              </a:ext>
            </a:extLst>
          </p:cNvPr>
          <p:cNvSpPr/>
          <p:nvPr/>
        </p:nvSpPr>
        <p:spPr>
          <a:xfrm>
            <a:off x="3297895" y="2068286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DB2FE24-91B3-C25C-682E-1B6CF046FA06}"/>
              </a:ext>
            </a:extLst>
          </p:cNvPr>
          <p:cNvSpPr/>
          <p:nvPr/>
        </p:nvSpPr>
        <p:spPr>
          <a:xfrm>
            <a:off x="3803618" y="2608571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D29619B-9AF4-A3ED-BD63-D490DEB36021}"/>
              </a:ext>
            </a:extLst>
          </p:cNvPr>
          <p:cNvCxnSpPr>
            <a:cxnSpLocks/>
            <a:stCxn id="54" idx="3"/>
            <a:endCxn id="55" idx="7"/>
          </p:cNvCxnSpPr>
          <p:nvPr/>
        </p:nvCxnSpPr>
        <p:spPr>
          <a:xfrm flipH="1">
            <a:off x="3590579" y="1866200"/>
            <a:ext cx="263255" cy="252302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C6BB126-6B7D-CD99-232C-6BAB2F375F1B}"/>
              </a:ext>
            </a:extLst>
          </p:cNvPr>
          <p:cNvCxnSpPr>
            <a:cxnSpLocks/>
            <a:stCxn id="55" idx="5"/>
            <a:endCxn id="56" idx="1"/>
          </p:cNvCxnSpPr>
          <p:nvPr/>
        </p:nvCxnSpPr>
        <p:spPr>
          <a:xfrm>
            <a:off x="3590579" y="2360969"/>
            <a:ext cx="263255" cy="297818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A66EF384-2759-0A5D-32F3-F236725AF85E}"/>
              </a:ext>
            </a:extLst>
          </p:cNvPr>
          <p:cNvSpPr/>
          <p:nvPr/>
        </p:nvSpPr>
        <p:spPr>
          <a:xfrm>
            <a:off x="5172828" y="1573516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C62A9DD-3713-ECAC-DD1B-6CB1179F5059}"/>
              </a:ext>
            </a:extLst>
          </p:cNvPr>
          <p:cNvSpPr/>
          <p:nvPr/>
        </p:nvSpPr>
        <p:spPr>
          <a:xfrm>
            <a:off x="4748222" y="2068286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848" name="Oval 78847">
            <a:extLst>
              <a:ext uri="{FF2B5EF4-FFF2-40B4-BE49-F238E27FC236}">
                <a16:creationId xmlns:a16="http://schemas.microsoft.com/office/drawing/2014/main" id="{CE615F60-541A-1D53-E311-9CD2469E689E}"/>
              </a:ext>
            </a:extLst>
          </p:cNvPr>
          <p:cNvSpPr/>
          <p:nvPr/>
        </p:nvSpPr>
        <p:spPr>
          <a:xfrm>
            <a:off x="5590875" y="2068286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78849" name="Straight Arrow Connector 78848">
            <a:extLst>
              <a:ext uri="{FF2B5EF4-FFF2-40B4-BE49-F238E27FC236}">
                <a16:creationId xmlns:a16="http://schemas.microsoft.com/office/drawing/2014/main" id="{C9ACFE58-B950-494F-EB0A-1FFA356892AA}"/>
              </a:ext>
            </a:extLst>
          </p:cNvPr>
          <p:cNvCxnSpPr>
            <a:cxnSpLocks/>
            <a:stCxn id="62" idx="3"/>
            <a:endCxn id="63" idx="7"/>
          </p:cNvCxnSpPr>
          <p:nvPr/>
        </p:nvCxnSpPr>
        <p:spPr>
          <a:xfrm flipH="1">
            <a:off x="5040905" y="1866200"/>
            <a:ext cx="182139" cy="252302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53" name="Straight Arrow Connector 78852">
            <a:extLst>
              <a:ext uri="{FF2B5EF4-FFF2-40B4-BE49-F238E27FC236}">
                <a16:creationId xmlns:a16="http://schemas.microsoft.com/office/drawing/2014/main" id="{44787982-4401-0F52-468B-13CCB3E8A969}"/>
              </a:ext>
            </a:extLst>
          </p:cNvPr>
          <p:cNvCxnSpPr>
            <a:cxnSpLocks/>
            <a:stCxn id="62" idx="5"/>
            <a:endCxn id="78848" idx="1"/>
          </p:cNvCxnSpPr>
          <p:nvPr/>
        </p:nvCxnSpPr>
        <p:spPr>
          <a:xfrm>
            <a:off x="5465512" y="1866200"/>
            <a:ext cx="175580" cy="252302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895" name="Oval 78894">
            <a:extLst>
              <a:ext uri="{FF2B5EF4-FFF2-40B4-BE49-F238E27FC236}">
                <a16:creationId xmlns:a16="http://schemas.microsoft.com/office/drawing/2014/main" id="{372FAABE-B866-CD8B-9091-2B6129B3A228}"/>
              </a:ext>
            </a:extLst>
          </p:cNvPr>
          <p:cNvSpPr/>
          <p:nvPr/>
        </p:nvSpPr>
        <p:spPr>
          <a:xfrm>
            <a:off x="7597069" y="1573516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896" name="Oval 78895">
            <a:extLst>
              <a:ext uri="{FF2B5EF4-FFF2-40B4-BE49-F238E27FC236}">
                <a16:creationId xmlns:a16="http://schemas.microsoft.com/office/drawing/2014/main" id="{5062D986-E436-E7C6-1637-321B9191B3A4}"/>
              </a:ext>
            </a:extLst>
          </p:cNvPr>
          <p:cNvSpPr/>
          <p:nvPr/>
        </p:nvSpPr>
        <p:spPr>
          <a:xfrm>
            <a:off x="8097461" y="2068286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897" name="Oval 78896">
            <a:extLst>
              <a:ext uri="{FF2B5EF4-FFF2-40B4-BE49-F238E27FC236}">
                <a16:creationId xmlns:a16="http://schemas.microsoft.com/office/drawing/2014/main" id="{BFAB2F1F-251A-59B2-F83A-7F1D7FCA8F50}"/>
              </a:ext>
            </a:extLst>
          </p:cNvPr>
          <p:cNvSpPr/>
          <p:nvPr/>
        </p:nvSpPr>
        <p:spPr>
          <a:xfrm>
            <a:off x="8601194" y="2608571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78898" name="Straight Arrow Connector 78897">
            <a:extLst>
              <a:ext uri="{FF2B5EF4-FFF2-40B4-BE49-F238E27FC236}">
                <a16:creationId xmlns:a16="http://schemas.microsoft.com/office/drawing/2014/main" id="{9518A527-169A-51FD-9F01-78EE7331D85B}"/>
              </a:ext>
            </a:extLst>
          </p:cNvPr>
          <p:cNvCxnSpPr>
            <a:cxnSpLocks/>
            <a:stCxn id="78895" idx="5"/>
            <a:endCxn id="78896" idx="1"/>
          </p:cNvCxnSpPr>
          <p:nvPr/>
        </p:nvCxnSpPr>
        <p:spPr>
          <a:xfrm>
            <a:off x="7889753" y="1866200"/>
            <a:ext cx="257924" cy="252302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99" name="Straight Arrow Connector 78898">
            <a:extLst>
              <a:ext uri="{FF2B5EF4-FFF2-40B4-BE49-F238E27FC236}">
                <a16:creationId xmlns:a16="http://schemas.microsoft.com/office/drawing/2014/main" id="{1A56DF1A-F753-F070-3B46-7D414487F15B}"/>
              </a:ext>
            </a:extLst>
          </p:cNvPr>
          <p:cNvCxnSpPr>
            <a:cxnSpLocks/>
            <a:stCxn id="78896" idx="5"/>
            <a:endCxn id="78897" idx="1"/>
          </p:cNvCxnSpPr>
          <p:nvPr/>
        </p:nvCxnSpPr>
        <p:spPr>
          <a:xfrm>
            <a:off x="8390145" y="2360969"/>
            <a:ext cx="261266" cy="297818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901" name="Oval 78900">
            <a:extLst>
              <a:ext uri="{FF2B5EF4-FFF2-40B4-BE49-F238E27FC236}">
                <a16:creationId xmlns:a16="http://schemas.microsoft.com/office/drawing/2014/main" id="{16F24349-EF35-DE67-503B-282426A4AA3D}"/>
              </a:ext>
            </a:extLst>
          </p:cNvPr>
          <p:cNvSpPr/>
          <p:nvPr/>
        </p:nvSpPr>
        <p:spPr>
          <a:xfrm>
            <a:off x="6549078" y="1528098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902" name="Oval 78901">
            <a:extLst>
              <a:ext uri="{FF2B5EF4-FFF2-40B4-BE49-F238E27FC236}">
                <a16:creationId xmlns:a16="http://schemas.microsoft.com/office/drawing/2014/main" id="{416FDBB3-36D8-AC26-2437-3973B98FC2CD}"/>
              </a:ext>
            </a:extLst>
          </p:cNvPr>
          <p:cNvSpPr/>
          <p:nvPr/>
        </p:nvSpPr>
        <p:spPr>
          <a:xfrm>
            <a:off x="7001999" y="2068286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903" name="Oval 78902">
            <a:extLst>
              <a:ext uri="{FF2B5EF4-FFF2-40B4-BE49-F238E27FC236}">
                <a16:creationId xmlns:a16="http://schemas.microsoft.com/office/drawing/2014/main" id="{BA13A42A-E3BF-9089-E51C-5955905EB14F}"/>
              </a:ext>
            </a:extLst>
          </p:cNvPr>
          <p:cNvSpPr/>
          <p:nvPr/>
        </p:nvSpPr>
        <p:spPr>
          <a:xfrm>
            <a:off x="6549078" y="2608571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78904" name="Straight Arrow Connector 78903">
            <a:extLst>
              <a:ext uri="{FF2B5EF4-FFF2-40B4-BE49-F238E27FC236}">
                <a16:creationId xmlns:a16="http://schemas.microsoft.com/office/drawing/2014/main" id="{0A180860-82BA-9673-C80F-9BBD52E3B3E6}"/>
              </a:ext>
            </a:extLst>
          </p:cNvPr>
          <p:cNvCxnSpPr>
            <a:cxnSpLocks/>
            <a:stCxn id="78901" idx="5"/>
            <a:endCxn id="78902" idx="1"/>
          </p:cNvCxnSpPr>
          <p:nvPr/>
        </p:nvCxnSpPr>
        <p:spPr>
          <a:xfrm>
            <a:off x="6841762" y="1820782"/>
            <a:ext cx="210454" cy="297720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05" name="Straight Arrow Connector 78904">
            <a:extLst>
              <a:ext uri="{FF2B5EF4-FFF2-40B4-BE49-F238E27FC236}">
                <a16:creationId xmlns:a16="http://schemas.microsoft.com/office/drawing/2014/main" id="{D27EA57F-F0AE-87D5-F400-9AAFBD485524}"/>
              </a:ext>
            </a:extLst>
          </p:cNvPr>
          <p:cNvCxnSpPr>
            <a:cxnSpLocks/>
            <a:stCxn id="78902" idx="3"/>
            <a:endCxn id="78903" idx="7"/>
          </p:cNvCxnSpPr>
          <p:nvPr/>
        </p:nvCxnSpPr>
        <p:spPr>
          <a:xfrm flipH="1">
            <a:off x="6841762" y="2360969"/>
            <a:ext cx="210454" cy="297818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479" name="Text Box 32">
                <a:extLst>
                  <a:ext uri="{FF2B5EF4-FFF2-40B4-BE49-F238E27FC236}">
                    <a16:creationId xmlns:a16="http://schemas.microsoft.com/office/drawing/2014/main" id="{EA7609C1-82CA-FAA2-D6F4-DA6938F3CE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5921" y="5950408"/>
                <a:ext cx="2243158" cy="6668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tr-TR" sz="2700" b="1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tr-TR" sz="2700" b="1" i="1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tr-TR" sz="2700" b="1" i="1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tr-TR" sz="2700" b="1" i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tr-TR" sz="2700" b="1" i="1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tr-TR" sz="2700" b="1" i="1"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altLang="tr-TR" sz="2700" b="1" i="1">
                                      <a:solidFill>
                                        <a:srgbClr val="FF0000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tr-TR" sz="2700" b="1" i="1">
                                      <a:solidFill>
                                        <a:srgbClr val="FF0000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tr-TR" sz="2700" b="1" i="1">
                                      <a:solidFill>
                                        <a:srgbClr val="FF0000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d>
                              <m:r>
                                <a:rPr lang="en-US" altLang="tr-TR" sz="2700" b="1" i="1"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altLang="tr-TR" sz="2700" b="1" i="1">
                                      <a:solidFill>
                                        <a:srgbClr val="FF0000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tr-TR" sz="2700" b="1" i="1">
                                      <a:solidFill>
                                        <a:srgbClr val="FF0000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tr-TR" sz="2700" b="1" i="1">
                                      <a:solidFill>
                                        <a:srgbClr val="FF0000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tr-TR" sz="2700" b="1" i="1">
                                      <a:solidFill>
                                        <a:srgbClr val="FF0000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tr-TR" sz="2700" b="1" i="1"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r>
                                <a:rPr lang="en-US" altLang="tr-TR" sz="2700" b="1" i="1"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tr-TR" sz="2700" b="1" i="1"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altLang="tr-TR" sz="27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4479" name="Text Box 32">
                <a:extLst>
                  <a:ext uri="{FF2B5EF4-FFF2-40B4-BE49-F238E27FC236}">
                    <a16:creationId xmlns:a16="http://schemas.microsoft.com/office/drawing/2014/main" id="{EA7609C1-82CA-FAA2-D6F4-DA6938F3C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05921" y="5950408"/>
                <a:ext cx="2243158" cy="6668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8E078EA-94BC-FD0E-9656-327C97E30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901" y="211581"/>
            <a:ext cx="7377168" cy="592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defRPr/>
            </a:pPr>
            <a:r>
              <a:rPr lang="en-US" alt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BSTs: Example </a:t>
            </a:r>
            <a:r>
              <a:rPr lang="en-US" altLang="tr-T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966D112-69E5-F733-6EAD-7A826FCB9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820" y="5534561"/>
            <a:ext cx="3926617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tr-TR" sz="2000" i="1" dirty="0">
                <a:solidFill>
                  <a:srgbClr val="000000"/>
                </a:solidFill>
              </a:rPr>
              <a:t>The number of binary search trees that can be made from n elements is given by the n</a:t>
            </a:r>
            <a:r>
              <a:rPr lang="en-US" altLang="tr-TR" sz="2000" i="1" baseline="30000" dirty="0">
                <a:solidFill>
                  <a:srgbClr val="000000"/>
                </a:solidFill>
              </a:rPr>
              <a:t>th</a:t>
            </a:r>
            <a:r>
              <a:rPr lang="en-US" altLang="tr-TR" sz="2000" i="1" dirty="0">
                <a:solidFill>
                  <a:srgbClr val="000000"/>
                </a:solidFill>
              </a:rPr>
              <a:t> </a:t>
            </a:r>
            <a:r>
              <a:rPr lang="tr-TR" altLang="tr-TR" sz="2000" i="1" dirty="0">
                <a:solidFill>
                  <a:srgbClr val="000000"/>
                </a:solidFill>
              </a:rPr>
              <a:t>Catalan Number</a:t>
            </a:r>
            <a:r>
              <a:rPr lang="en-US" altLang="tr-TR" sz="2000" i="1" dirty="0">
                <a:solidFill>
                  <a:srgbClr val="000000"/>
                </a:solidFill>
              </a:rPr>
              <a:t> (denoted C</a:t>
            </a:r>
            <a:r>
              <a:rPr lang="en-US" altLang="tr-TR" sz="2000" i="1" baseline="-25000" dirty="0">
                <a:solidFill>
                  <a:srgbClr val="000000"/>
                </a:solidFill>
              </a:rPr>
              <a:t>n</a:t>
            </a:r>
            <a:r>
              <a:rPr lang="en-US" altLang="tr-TR" sz="2000" i="1" dirty="0">
                <a:solidFill>
                  <a:srgbClr val="000000"/>
                </a:solidFill>
              </a:rPr>
              <a:t>).</a:t>
            </a:r>
            <a:endParaRPr lang="tr-TR" altLang="tr-TR" sz="2000" i="1" dirty="0">
              <a:solidFill>
                <a:srgbClr val="000000"/>
              </a:solidFill>
            </a:endParaRPr>
          </a:p>
        </p:txBody>
      </p:sp>
      <p:sp>
        <p:nvSpPr>
          <p:cNvPr id="8" name="Text Box 33">
            <a:extLst>
              <a:ext uri="{FF2B5EF4-FFF2-40B4-BE49-F238E27FC236}">
                <a16:creationId xmlns:a16="http://schemas.microsoft.com/office/drawing/2014/main" id="{940DCB40-2DAB-6EBA-466E-A44A9EBC5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506" y="3382147"/>
            <a:ext cx="72327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sz="2100" b="1" dirty="0">
                <a:solidFill>
                  <a:srgbClr val="000000"/>
                </a:solidFill>
              </a:rPr>
              <a:t>3,2,1</a:t>
            </a:r>
          </a:p>
        </p:txBody>
      </p:sp>
      <p:sp>
        <p:nvSpPr>
          <p:cNvPr id="9" name="Text Box 33">
            <a:extLst>
              <a:ext uri="{FF2B5EF4-FFF2-40B4-BE49-F238E27FC236}">
                <a16:creationId xmlns:a16="http://schemas.microsoft.com/office/drawing/2014/main" id="{433BC7A0-9F85-34F0-3606-89DE1577C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4100" y="3382147"/>
            <a:ext cx="72327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sz="2100" b="1" dirty="0">
                <a:solidFill>
                  <a:srgbClr val="000000"/>
                </a:solidFill>
              </a:rPr>
              <a:t>3,1,2</a:t>
            </a:r>
          </a:p>
        </p:txBody>
      </p:sp>
      <p:sp>
        <p:nvSpPr>
          <p:cNvPr id="10" name="Text Box 33">
            <a:extLst>
              <a:ext uri="{FF2B5EF4-FFF2-40B4-BE49-F238E27FC236}">
                <a16:creationId xmlns:a16="http://schemas.microsoft.com/office/drawing/2014/main" id="{F282DFFC-D437-8D57-AEB4-1D8DC236B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4536" y="3382147"/>
            <a:ext cx="72327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sz="2100" b="1" dirty="0">
                <a:solidFill>
                  <a:srgbClr val="000000"/>
                </a:solidFill>
              </a:rPr>
              <a:t>2,1,3</a:t>
            </a:r>
          </a:p>
        </p:txBody>
      </p:sp>
      <p:sp>
        <p:nvSpPr>
          <p:cNvPr id="11" name="Text Box 33">
            <a:extLst>
              <a:ext uri="{FF2B5EF4-FFF2-40B4-BE49-F238E27FC236}">
                <a16:creationId xmlns:a16="http://schemas.microsoft.com/office/drawing/2014/main" id="{CD2F45EB-88A6-426C-475B-26E60876F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6847" y="3752348"/>
            <a:ext cx="72327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sz="2100" b="1" dirty="0">
                <a:solidFill>
                  <a:srgbClr val="000000"/>
                </a:solidFill>
              </a:rPr>
              <a:t>2,3,1</a:t>
            </a:r>
          </a:p>
        </p:txBody>
      </p:sp>
      <p:sp>
        <p:nvSpPr>
          <p:cNvPr id="12" name="Text Box 33">
            <a:extLst>
              <a:ext uri="{FF2B5EF4-FFF2-40B4-BE49-F238E27FC236}">
                <a16:creationId xmlns:a16="http://schemas.microsoft.com/office/drawing/2014/main" id="{5CE4BEFD-3000-6587-ECB7-7A86482C0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450" y="3382147"/>
            <a:ext cx="72327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sz="2100" b="1" dirty="0">
                <a:solidFill>
                  <a:srgbClr val="000000"/>
                </a:solidFill>
              </a:rPr>
              <a:t>1,2,3</a:t>
            </a:r>
          </a:p>
        </p:txBody>
      </p:sp>
      <p:sp>
        <p:nvSpPr>
          <p:cNvPr id="13" name="Text Box 33">
            <a:extLst>
              <a:ext uri="{FF2B5EF4-FFF2-40B4-BE49-F238E27FC236}">
                <a16:creationId xmlns:a16="http://schemas.microsoft.com/office/drawing/2014/main" id="{EF7C6D41-19D4-7692-6901-60C647F3C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4188" y="3382147"/>
            <a:ext cx="72327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sz="2100" b="1" dirty="0">
                <a:solidFill>
                  <a:srgbClr val="000000"/>
                </a:solidFill>
              </a:rPr>
              <a:t>1,3,2</a:t>
            </a:r>
          </a:p>
        </p:txBody>
      </p:sp>
      <p:sp>
        <p:nvSpPr>
          <p:cNvPr id="14" name="Text Box 33">
            <a:extLst>
              <a:ext uri="{FF2B5EF4-FFF2-40B4-BE49-F238E27FC236}">
                <a16:creationId xmlns:a16="http://schemas.microsoft.com/office/drawing/2014/main" id="{6B3B1D95-8291-1BB4-4E5A-98F88DD32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654" y="3266731"/>
            <a:ext cx="10826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sz="1800" b="1" dirty="0">
                <a:solidFill>
                  <a:srgbClr val="0F06BA"/>
                </a:solidFill>
              </a:rPr>
              <a:t>Insertion </a:t>
            </a:r>
          </a:p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sz="1800" b="1" dirty="0">
                <a:solidFill>
                  <a:srgbClr val="0F06BA"/>
                </a:solidFill>
              </a:rPr>
              <a:t>Order: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32">
                <a:extLst>
                  <a:ext uri="{FF2B5EF4-FFF2-40B4-BE49-F238E27FC236}">
                    <a16:creationId xmlns:a16="http://schemas.microsoft.com/office/drawing/2014/main" id="{B9663D51-67AE-C063-AE70-A4FED7FCFA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78112" y="5666772"/>
                <a:ext cx="1523714" cy="5906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tr-TR" sz="2700" b="1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tr-TR" sz="2700" b="1" i="1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tr-TR" sz="2700" b="1" i="1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altLang="tr-TR" sz="2700" b="1" i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tr-TR" sz="2700" b="1" i="1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tr-TR" sz="2700" b="1" i="1"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tr-TR" sz="2700" b="1" i="1"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  <m:r>
                                <a:rPr lang="en-US" altLang="tr-TR" sz="2700" b="1" i="1"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r>
                                <a:rPr lang="en-US" altLang="tr-TR" sz="2700" b="1" i="1"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tr-TR" sz="2700" b="1" i="1"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r>
                                <a:rPr lang="en-US" altLang="tr-TR" sz="2700" b="1" i="1"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tr-TR" sz="2700" b="1" i="1"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altLang="tr-TR" sz="27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7" name="Text Box 32">
                <a:extLst>
                  <a:ext uri="{FF2B5EF4-FFF2-40B4-BE49-F238E27FC236}">
                    <a16:creationId xmlns:a16="http://schemas.microsoft.com/office/drawing/2014/main" id="{B9663D51-67AE-C063-AE70-A4FED7FCF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78112" y="5666772"/>
                <a:ext cx="1523714" cy="590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32">
                <a:extLst>
                  <a:ext uri="{FF2B5EF4-FFF2-40B4-BE49-F238E27FC236}">
                    <a16:creationId xmlns:a16="http://schemas.microsoft.com/office/drawing/2014/main" id="{7CEA4ECA-601B-A804-397C-5BBF7D370C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85508" y="6307556"/>
                <a:ext cx="1559996" cy="5078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tr-TR" sz="2700" b="1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tr-TR" sz="2700" b="1" i="1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tr-TR" sz="2700" b="1" i="1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altLang="tr-TR" sz="2700" b="1" i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tr-TR" sz="2700" b="1" i="1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a:rPr lang="en-US" altLang="tr-TR" sz="2700" b="1" i="1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box>
                    </m:oMath>
                  </m:oMathPara>
                </a14:m>
                <a:endParaRPr lang="en-US" altLang="tr-TR" sz="27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8" name="Text Box 32">
                <a:extLst>
                  <a:ext uri="{FF2B5EF4-FFF2-40B4-BE49-F238E27FC236}">
                    <a16:creationId xmlns:a16="http://schemas.microsoft.com/office/drawing/2014/main" id="{7CEA4ECA-601B-A804-397C-5BBF7D370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85508" y="6307556"/>
                <a:ext cx="1559996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Box 3">
            <a:extLst>
              <a:ext uri="{FF2B5EF4-FFF2-40B4-BE49-F238E27FC236}">
                <a16:creationId xmlns:a16="http://schemas.microsoft.com/office/drawing/2014/main" id="{CBBBCDD6-CFF3-2A33-7A5B-81A9FA344645}"/>
              </a:ext>
            </a:extLst>
          </p:cNvPr>
          <p:cNvSpPr txBox="1">
            <a:spLocks noChangeArrowheads="1"/>
          </p:cNvSpPr>
          <p:nvPr/>
        </p:nvSpPr>
        <p:spPr bwMode="auto">
          <a:xfrm flipV="1">
            <a:off x="3475390" y="4283416"/>
            <a:ext cx="2131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tr-TR" altLang="tr-TR" sz="2000" b="1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32">
                <a:extLst>
                  <a:ext uri="{FF2B5EF4-FFF2-40B4-BE49-F238E27FC236}">
                    <a16:creationId xmlns:a16="http://schemas.microsoft.com/office/drawing/2014/main" id="{0BFE7BE2-23C4-96EB-1478-F8815D79A0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78344" y="4283416"/>
                <a:ext cx="467825" cy="6086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tr-TR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tr-TR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tr-TR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altLang="tr-TR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altLang="tr-TR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 Box 32">
                <a:extLst>
                  <a:ext uri="{FF2B5EF4-FFF2-40B4-BE49-F238E27FC236}">
                    <a16:creationId xmlns:a16="http://schemas.microsoft.com/office/drawing/2014/main" id="{0BFE7BE2-23C4-96EB-1478-F8815D79A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78344" y="4283416"/>
                <a:ext cx="467825" cy="6086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32">
                <a:extLst>
                  <a:ext uri="{FF2B5EF4-FFF2-40B4-BE49-F238E27FC236}">
                    <a16:creationId xmlns:a16="http://schemas.microsoft.com/office/drawing/2014/main" id="{60F296B6-C516-E6D1-539A-2C02AB5245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46612" y="4283416"/>
                <a:ext cx="467825" cy="6086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tr-TR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tr-TR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tr-TR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tr-TR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altLang="tr-TR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 Box 32">
                <a:extLst>
                  <a:ext uri="{FF2B5EF4-FFF2-40B4-BE49-F238E27FC236}">
                    <a16:creationId xmlns:a16="http://schemas.microsoft.com/office/drawing/2014/main" id="{60F296B6-C516-E6D1-539A-2C02AB524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6612" y="4283416"/>
                <a:ext cx="467825" cy="6086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32">
                <a:extLst>
                  <a:ext uri="{FF2B5EF4-FFF2-40B4-BE49-F238E27FC236}">
                    <a16:creationId xmlns:a16="http://schemas.microsoft.com/office/drawing/2014/main" id="{B3C5E104-F9D2-C293-07CB-C948077077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43252" y="4283416"/>
                <a:ext cx="467825" cy="6086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tr-TR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tr-TR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tr-TR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tr-TR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altLang="tr-TR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 Box 32">
                <a:extLst>
                  <a:ext uri="{FF2B5EF4-FFF2-40B4-BE49-F238E27FC236}">
                    <a16:creationId xmlns:a16="http://schemas.microsoft.com/office/drawing/2014/main" id="{B3C5E104-F9D2-C293-07CB-C94807707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3252" y="4283416"/>
                <a:ext cx="467825" cy="6086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32">
                <a:extLst>
                  <a:ext uri="{FF2B5EF4-FFF2-40B4-BE49-F238E27FC236}">
                    <a16:creationId xmlns:a16="http://schemas.microsoft.com/office/drawing/2014/main" id="{1DD98E64-78B5-00C0-93B0-BE214FEB45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75822" y="4283416"/>
                <a:ext cx="467825" cy="6086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tr-TR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tr-TR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tr-TR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tr-TR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altLang="tr-TR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 Box 32">
                <a:extLst>
                  <a:ext uri="{FF2B5EF4-FFF2-40B4-BE49-F238E27FC236}">
                    <a16:creationId xmlns:a16="http://schemas.microsoft.com/office/drawing/2014/main" id="{1DD98E64-78B5-00C0-93B0-BE214FEB4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75822" y="4283416"/>
                <a:ext cx="467825" cy="6086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32">
                <a:extLst>
                  <a:ext uri="{FF2B5EF4-FFF2-40B4-BE49-F238E27FC236}">
                    <a16:creationId xmlns:a16="http://schemas.microsoft.com/office/drawing/2014/main" id="{F1FB7977-52A1-1141-4772-6E2B937E11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00551" y="4283416"/>
                <a:ext cx="467825" cy="6086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tr-TR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tr-TR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tr-TR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tr-TR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altLang="tr-TR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 Box 32">
                <a:extLst>
                  <a:ext uri="{FF2B5EF4-FFF2-40B4-BE49-F238E27FC236}">
                    <a16:creationId xmlns:a16="http://schemas.microsoft.com/office/drawing/2014/main" id="{F1FB7977-52A1-1141-4772-6E2B937E1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00551" y="4283416"/>
                <a:ext cx="467825" cy="6086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33">
            <a:extLst>
              <a:ext uri="{FF2B5EF4-FFF2-40B4-BE49-F238E27FC236}">
                <a16:creationId xmlns:a16="http://schemas.microsoft.com/office/drawing/2014/main" id="{CB005937-D82E-E30C-3B98-FAF450D33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901" y="4385673"/>
            <a:ext cx="1450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tr-TR" sz="1800" b="1" dirty="0">
                <a:solidFill>
                  <a:srgbClr val="0F06BA"/>
                </a:solidFill>
              </a:rPr>
              <a:t>Probability: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5B1165-B807-6E5F-0DC2-8B10F9643BE3}"/>
              </a:ext>
            </a:extLst>
          </p:cNvPr>
          <p:cNvSpPr/>
          <p:nvPr/>
        </p:nvSpPr>
        <p:spPr>
          <a:xfrm>
            <a:off x="156654" y="5286287"/>
            <a:ext cx="878744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EDA3D75-85DA-0551-A37E-A7B5AC926F20}"/>
              </a:ext>
            </a:extLst>
          </p:cNvPr>
          <p:cNvCxnSpPr>
            <a:cxnSpLocks/>
          </p:cNvCxnSpPr>
          <p:nvPr/>
        </p:nvCxnSpPr>
        <p:spPr>
          <a:xfrm flipH="1">
            <a:off x="3975068" y="5309146"/>
            <a:ext cx="944604" cy="15488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8895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D32F3619-C8BC-616A-99B5-2E1AE4F4A429}"/>
              </a:ext>
            </a:extLst>
          </p:cNvPr>
          <p:cNvSpPr/>
          <p:nvPr/>
        </p:nvSpPr>
        <p:spPr>
          <a:xfrm>
            <a:off x="229275" y="2531280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D09D8CF-D228-3EEC-7048-E9557D2B1B5B}"/>
              </a:ext>
            </a:extLst>
          </p:cNvPr>
          <p:cNvCxnSpPr>
            <a:cxnSpLocks/>
            <a:stCxn id="22" idx="5"/>
            <a:endCxn id="35" idx="0"/>
          </p:cNvCxnSpPr>
          <p:nvPr/>
        </p:nvCxnSpPr>
        <p:spPr>
          <a:xfrm>
            <a:off x="521959" y="2823964"/>
            <a:ext cx="586654" cy="758227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34B7CFC-CCB7-6797-1EEA-EBCC6275E052}"/>
              </a:ext>
            </a:extLst>
          </p:cNvPr>
          <p:cNvSpPr/>
          <p:nvPr/>
        </p:nvSpPr>
        <p:spPr>
          <a:xfrm>
            <a:off x="400726" y="3582191"/>
            <a:ext cx="1415774" cy="34290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[2,3,4,5,6]</a:t>
            </a:r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15738E3-BDD9-F9AA-24B8-588C9ADBE07C}"/>
              </a:ext>
            </a:extLst>
          </p:cNvPr>
          <p:cNvSpPr/>
          <p:nvPr/>
        </p:nvSpPr>
        <p:spPr>
          <a:xfrm>
            <a:off x="2641177" y="2581496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42877E2-70C6-721D-9E0F-5244F401982D}"/>
              </a:ext>
            </a:extLst>
          </p:cNvPr>
          <p:cNvCxnSpPr>
            <a:cxnSpLocks/>
            <a:stCxn id="41" idx="5"/>
            <a:endCxn id="43" idx="0"/>
          </p:cNvCxnSpPr>
          <p:nvPr/>
        </p:nvCxnSpPr>
        <p:spPr>
          <a:xfrm>
            <a:off x="2933861" y="2874181"/>
            <a:ext cx="410464" cy="725219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D3D8C122-A67F-721D-9A8C-2B4BA39E2CD4}"/>
              </a:ext>
            </a:extLst>
          </p:cNvPr>
          <p:cNvSpPr/>
          <p:nvPr/>
        </p:nvSpPr>
        <p:spPr>
          <a:xfrm>
            <a:off x="2748440" y="3599400"/>
            <a:ext cx="1191768" cy="34290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[3,4,5,6]</a:t>
            </a:r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1922F4-1B23-BFF8-5975-14D984E218EF}"/>
              </a:ext>
            </a:extLst>
          </p:cNvPr>
          <p:cNvSpPr/>
          <p:nvPr/>
        </p:nvSpPr>
        <p:spPr>
          <a:xfrm>
            <a:off x="2011472" y="3599400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7CACCBE-1D57-821A-D51B-A069A39B28B7}"/>
              </a:ext>
            </a:extLst>
          </p:cNvPr>
          <p:cNvCxnSpPr>
            <a:cxnSpLocks/>
            <a:stCxn id="41" idx="3"/>
            <a:endCxn id="45" idx="7"/>
          </p:cNvCxnSpPr>
          <p:nvPr/>
        </p:nvCxnSpPr>
        <p:spPr>
          <a:xfrm flipH="1">
            <a:off x="2304156" y="2874181"/>
            <a:ext cx="387238" cy="775436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852" name="Oval 78851">
            <a:extLst>
              <a:ext uri="{FF2B5EF4-FFF2-40B4-BE49-F238E27FC236}">
                <a16:creationId xmlns:a16="http://schemas.microsoft.com/office/drawing/2014/main" id="{1CD8523A-FDD3-6337-0FAB-B34522F1E9E4}"/>
              </a:ext>
            </a:extLst>
          </p:cNvPr>
          <p:cNvSpPr/>
          <p:nvPr/>
        </p:nvSpPr>
        <p:spPr>
          <a:xfrm>
            <a:off x="4980152" y="2581496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78854" name="Straight Arrow Connector 78853">
            <a:extLst>
              <a:ext uri="{FF2B5EF4-FFF2-40B4-BE49-F238E27FC236}">
                <a16:creationId xmlns:a16="http://schemas.microsoft.com/office/drawing/2014/main" id="{7E01ECED-6EDE-927C-ED99-B31AD978A5E4}"/>
              </a:ext>
            </a:extLst>
          </p:cNvPr>
          <p:cNvCxnSpPr>
            <a:cxnSpLocks/>
            <a:stCxn id="78852" idx="5"/>
            <a:endCxn id="78855" idx="0"/>
          </p:cNvCxnSpPr>
          <p:nvPr/>
        </p:nvCxnSpPr>
        <p:spPr>
          <a:xfrm>
            <a:off x="5272836" y="2874181"/>
            <a:ext cx="489302" cy="725219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855" name="Rectangle 78854">
            <a:extLst>
              <a:ext uri="{FF2B5EF4-FFF2-40B4-BE49-F238E27FC236}">
                <a16:creationId xmlns:a16="http://schemas.microsoft.com/office/drawing/2014/main" id="{793FF365-3623-565C-91C4-70BA28F79702}"/>
              </a:ext>
            </a:extLst>
          </p:cNvPr>
          <p:cNvSpPr/>
          <p:nvPr/>
        </p:nvSpPr>
        <p:spPr>
          <a:xfrm>
            <a:off x="5279143" y="3599400"/>
            <a:ext cx="965989" cy="34290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[4,5,6]</a:t>
            </a:r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857" name="Straight Arrow Connector 78856">
            <a:extLst>
              <a:ext uri="{FF2B5EF4-FFF2-40B4-BE49-F238E27FC236}">
                <a16:creationId xmlns:a16="http://schemas.microsoft.com/office/drawing/2014/main" id="{5D378005-31C1-B3BF-CC27-67F3DCD718BE}"/>
              </a:ext>
            </a:extLst>
          </p:cNvPr>
          <p:cNvCxnSpPr>
            <a:cxnSpLocks/>
            <a:stCxn id="78852" idx="3"/>
            <a:endCxn id="78859" idx="0"/>
          </p:cNvCxnSpPr>
          <p:nvPr/>
        </p:nvCxnSpPr>
        <p:spPr>
          <a:xfrm flipH="1">
            <a:off x="4581209" y="2874181"/>
            <a:ext cx="449159" cy="725219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859" name="Rectangle 78858">
            <a:extLst>
              <a:ext uri="{FF2B5EF4-FFF2-40B4-BE49-F238E27FC236}">
                <a16:creationId xmlns:a16="http://schemas.microsoft.com/office/drawing/2014/main" id="{ADC2811B-E9D1-3F55-2522-6FBBDF9475D8}"/>
              </a:ext>
            </a:extLst>
          </p:cNvPr>
          <p:cNvSpPr/>
          <p:nvPr/>
        </p:nvSpPr>
        <p:spPr>
          <a:xfrm>
            <a:off x="4199588" y="3599400"/>
            <a:ext cx="763242" cy="34290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[1,2]</a:t>
            </a:r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863" name="Oval 78862">
            <a:extLst>
              <a:ext uri="{FF2B5EF4-FFF2-40B4-BE49-F238E27FC236}">
                <a16:creationId xmlns:a16="http://schemas.microsoft.com/office/drawing/2014/main" id="{5BC29AD6-D6C7-C218-62E9-A172C5C6E99E}"/>
              </a:ext>
            </a:extLst>
          </p:cNvPr>
          <p:cNvSpPr/>
          <p:nvPr/>
        </p:nvSpPr>
        <p:spPr>
          <a:xfrm>
            <a:off x="8347424" y="2548666"/>
            <a:ext cx="342900" cy="342900"/>
          </a:xfrm>
          <a:prstGeom prst="ellips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cxnSp>
        <p:nvCxnSpPr>
          <p:cNvPr id="78864" name="Straight Arrow Connector 78863">
            <a:extLst>
              <a:ext uri="{FF2B5EF4-FFF2-40B4-BE49-F238E27FC236}">
                <a16:creationId xmlns:a16="http://schemas.microsoft.com/office/drawing/2014/main" id="{B87C47D2-75CB-98F8-AB61-62C4EB0052D7}"/>
              </a:ext>
            </a:extLst>
          </p:cNvPr>
          <p:cNvCxnSpPr>
            <a:cxnSpLocks/>
            <a:stCxn id="78863" idx="3"/>
            <a:endCxn id="78865" idx="0"/>
          </p:cNvCxnSpPr>
          <p:nvPr/>
        </p:nvCxnSpPr>
        <p:spPr>
          <a:xfrm flipH="1">
            <a:off x="7914155" y="2841350"/>
            <a:ext cx="483486" cy="758227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865" name="Rectangle 78864">
            <a:extLst>
              <a:ext uri="{FF2B5EF4-FFF2-40B4-BE49-F238E27FC236}">
                <a16:creationId xmlns:a16="http://schemas.microsoft.com/office/drawing/2014/main" id="{2AC257A8-8466-8C38-CA92-1B6C2686F550}"/>
              </a:ext>
            </a:extLst>
          </p:cNvPr>
          <p:cNvSpPr/>
          <p:nvPr/>
        </p:nvSpPr>
        <p:spPr>
          <a:xfrm>
            <a:off x="7206268" y="3599577"/>
            <a:ext cx="1415774" cy="34290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[1,2,3,4,5]</a:t>
            </a:r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869" name="Rectangle 2">
            <a:extLst>
              <a:ext uri="{FF2B5EF4-FFF2-40B4-BE49-F238E27FC236}">
                <a16:creationId xmlns:a16="http://schemas.microsoft.com/office/drawing/2014/main" id="{3E22EE1E-67DA-ECBA-0820-E900FD6F3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2196" y="2924396"/>
            <a:ext cx="483487" cy="312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defRPr/>
            </a:pPr>
            <a:r>
              <a:rPr lang="en-US" altLang="tr-TR" sz="2400" dirty="0"/>
              <a:t>…</a:t>
            </a:r>
          </a:p>
        </p:txBody>
      </p:sp>
      <p:sp>
        <p:nvSpPr>
          <p:cNvPr id="78871" name="TextBox 78870">
            <a:extLst>
              <a:ext uri="{FF2B5EF4-FFF2-40B4-BE49-F238E27FC236}">
                <a16:creationId xmlns:a16="http://schemas.microsoft.com/office/drawing/2014/main" id="{1AB29811-CA17-1437-9FC1-11D05A3CD2C4}"/>
              </a:ext>
            </a:extLst>
          </p:cNvPr>
          <p:cNvSpPr txBox="1"/>
          <p:nvPr/>
        </p:nvSpPr>
        <p:spPr>
          <a:xfrm>
            <a:off x="2086897" y="4948297"/>
            <a:ext cx="62605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100" dirty="0">
                <a:solidFill>
                  <a:srgbClr val="000000"/>
                </a:solidFill>
              </a:rPr>
              <a:t>Root = 3 case, for instance, creates 2*3 = 6 BSTs (product rule).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9EF8ECE-EA8C-A200-7EB7-39B276F63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901" y="316847"/>
            <a:ext cx="5610023" cy="592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defRPr/>
            </a:pPr>
            <a:r>
              <a:rPr lang="en-US" alt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BSTs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249F00-A182-946D-3755-969682031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359" y="1190139"/>
            <a:ext cx="8533786" cy="76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altLang="tr-TR" dirty="0">
                <a:solidFill>
                  <a:srgbClr val="000000"/>
                </a:solidFill>
                <a:sym typeface="Symbol" panose="05050102010706020507" pitchFamily="18" charset="2"/>
              </a:rPr>
              <a:t>We know n = 0 or 1 </a:t>
            </a:r>
            <a:r>
              <a:rPr lang="en-US" altLang="tr-TR" dirty="0">
                <a:solidFill>
                  <a:srgbClr val="000000"/>
                </a:solidFill>
                <a:sym typeface="Wingdings" panose="05000000000000000000" pitchFamily="2" charset="2"/>
              </a:rPr>
              <a:t> count=1.</a:t>
            </a:r>
            <a:endParaRPr lang="en-US" altLang="tr-TR" dirty="0">
              <a:solidFill>
                <a:srgbClr val="000000"/>
              </a:solidFill>
              <a:sym typeface="Symbol" panose="05050102010706020507" pitchFamily="18" charset="2"/>
            </a:endParaRPr>
          </a:p>
          <a:p>
            <a:pPr fontAlgn="base">
              <a:spcAft>
                <a:spcPct val="0"/>
              </a:spcAft>
            </a:pPr>
            <a:r>
              <a:rPr lang="en-US" altLang="tr-TR" dirty="0">
                <a:solidFill>
                  <a:srgbClr val="000000"/>
                </a:solidFill>
                <a:sym typeface="Symbol" panose="05050102010706020507" pitchFamily="18" charset="2"/>
              </a:rPr>
              <a:t>Consider </a:t>
            </a:r>
            <a:r>
              <a:rPr lang="en-US" altLang="tr-TR" i="1" dirty="0">
                <a:solidFill>
                  <a:srgbClr val="000000"/>
                </a:solidFill>
                <a:sym typeface="Symbol" panose="05050102010706020507" pitchFamily="18" charset="2"/>
              </a:rPr>
              <a:t>n</a:t>
            </a:r>
            <a:r>
              <a:rPr lang="en-US" altLang="tr-TR" dirty="0">
                <a:solidFill>
                  <a:srgbClr val="000000"/>
                </a:solidFill>
                <a:sym typeface="Symbol" panose="05050102010706020507" pitchFamily="18" charset="2"/>
              </a:rPr>
              <a:t> = 6 to see the pattern clearly.</a:t>
            </a:r>
            <a:endParaRPr lang="en-US" altLang="tr-TR" dirty="0">
              <a:solidFill>
                <a:srgbClr val="0000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784338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E078EA-94BC-FD0E-9656-327C97E30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901" y="316847"/>
            <a:ext cx="6916395" cy="592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defRPr/>
            </a:pPr>
            <a:r>
              <a:rPr lang="en-US" alt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BSTs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54089CF-7334-E34A-DB24-A551972BB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107" y="1185996"/>
            <a:ext cx="8533786" cy="980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altLang="tr-TR" dirty="0">
                <a:solidFill>
                  <a:srgbClr val="000000"/>
                </a:solidFill>
                <a:sym typeface="Symbol" panose="05050102010706020507" pitchFamily="18" charset="2"/>
              </a:rPr>
              <a:t>We know n = 0 or 1 </a:t>
            </a:r>
            <a:r>
              <a:rPr lang="en-US" altLang="tr-TR" dirty="0">
                <a:solidFill>
                  <a:srgbClr val="000000"/>
                </a:solidFill>
                <a:sym typeface="Wingdings" panose="05000000000000000000" pitchFamily="2" charset="2"/>
              </a:rPr>
              <a:t> count=1.</a:t>
            </a:r>
            <a:endParaRPr lang="en-US" altLang="tr-TR" dirty="0">
              <a:solidFill>
                <a:srgbClr val="000000"/>
              </a:solidFill>
              <a:sym typeface="Symbol" panose="05050102010706020507" pitchFamily="18" charset="2"/>
            </a:endParaRPr>
          </a:p>
          <a:p>
            <a:pPr fontAlgn="base">
              <a:spcAft>
                <a:spcPct val="0"/>
              </a:spcAft>
            </a:pPr>
            <a:r>
              <a:rPr lang="en-US" altLang="tr-TR" dirty="0">
                <a:solidFill>
                  <a:srgbClr val="000000"/>
                </a:solidFill>
                <a:sym typeface="Symbol" panose="05050102010706020507" pitchFamily="18" charset="2"/>
              </a:rPr>
              <a:t>Consider </a:t>
            </a:r>
            <a:r>
              <a:rPr lang="en-US" altLang="tr-TR" i="1" dirty="0">
                <a:solidFill>
                  <a:srgbClr val="000000"/>
                </a:solidFill>
                <a:sym typeface="Symbol" panose="05050102010706020507" pitchFamily="18" charset="2"/>
              </a:rPr>
              <a:t>n</a:t>
            </a:r>
            <a:r>
              <a:rPr lang="en-US" altLang="tr-TR" dirty="0">
                <a:solidFill>
                  <a:srgbClr val="000000"/>
                </a:solidFill>
                <a:sym typeface="Symbol" panose="05050102010706020507" pitchFamily="18" charset="2"/>
              </a:rPr>
              <a:t> = 6 to see the pattern clearly.</a:t>
            </a:r>
            <a:endParaRPr lang="en-US" altLang="tr-TR" dirty="0">
              <a:solidFill>
                <a:srgbClr val="0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253081-D3DC-51FD-93A8-A26C486F3AAE}"/>
              </a:ext>
            </a:extLst>
          </p:cNvPr>
          <p:cNvSpPr txBox="1"/>
          <p:nvPr/>
        </p:nvSpPr>
        <p:spPr>
          <a:xfrm>
            <a:off x="449825" y="2671182"/>
            <a:ext cx="8590936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100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int </a:t>
            </a:r>
            <a:r>
              <a:rPr lang="en-US" altLang="en-US" sz="2100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nBST</a:t>
            </a:r>
            <a:r>
              <a:rPr lang="en-US" altLang="en-US" sz="2100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(int n)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100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100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if (n == 0 || n == 1) return 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100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int count = 0;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100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for </a:t>
            </a:r>
            <a:r>
              <a:rPr lang="en-US" altLang="en-US" sz="2100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</a:t>
            </a:r>
            <a:r>
              <a:rPr lang="en-US" altLang="en-US" sz="2100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=1; </a:t>
            </a:r>
            <a:r>
              <a:rPr lang="en-US" altLang="en-US" sz="2100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</a:t>
            </a:r>
            <a:r>
              <a:rPr lang="en-US" altLang="en-US" sz="2100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&lt;=n; </a:t>
            </a:r>
            <a:r>
              <a:rPr lang="en-US" altLang="en-US" sz="2100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</a:t>
            </a:r>
            <a:r>
              <a:rPr lang="en-US" altLang="en-US" sz="2100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++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100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count += </a:t>
            </a:r>
            <a:r>
              <a:rPr lang="en-US" altLang="en-US" sz="2100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nBST</a:t>
            </a:r>
            <a:r>
              <a:rPr lang="en-US" altLang="en-US" sz="2100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(i-1) * </a:t>
            </a:r>
            <a:r>
              <a:rPr lang="en-US" altLang="en-US" sz="2100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nBST</a:t>
            </a:r>
            <a:r>
              <a:rPr lang="en-US" altLang="en-US" sz="2100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(n-</a:t>
            </a:r>
            <a:r>
              <a:rPr lang="en-US" altLang="en-US" sz="2100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</a:t>
            </a:r>
            <a:r>
              <a:rPr lang="en-US" altLang="en-US" sz="2100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); //product rule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100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return count;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100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100" b="1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06791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7216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143532" y="3083649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6969456" y="5670884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3131022" y="442211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36943" y="4476610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0500" y="5254628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19785" y="3016252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58769" y="334109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50" y="1121302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</p:spTree>
    <p:extLst>
      <p:ext uri="{BB962C8B-B14F-4D97-AF65-F5344CB8AC3E}">
        <p14:creationId xmlns:p14="http://schemas.microsoft.com/office/powerpoint/2010/main" val="198059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E078EA-94BC-FD0E-9656-327C97E30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901" y="316847"/>
            <a:ext cx="5610023" cy="592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defRPr/>
            </a:pPr>
            <a:r>
              <a:rPr lang="en-US" alt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BSTs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54089CF-7334-E34A-DB24-A551972BB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359" y="1190139"/>
            <a:ext cx="8533786" cy="76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altLang="tr-TR" dirty="0">
                <a:solidFill>
                  <a:srgbClr val="000000"/>
                </a:solidFill>
                <a:sym typeface="Symbol" panose="05050102010706020507" pitchFamily="18" charset="2"/>
              </a:rPr>
              <a:t>We know n = 0 or 1 </a:t>
            </a:r>
            <a:r>
              <a:rPr lang="en-US" altLang="tr-TR" dirty="0">
                <a:solidFill>
                  <a:srgbClr val="000000"/>
                </a:solidFill>
                <a:sym typeface="Wingdings" panose="05000000000000000000" pitchFamily="2" charset="2"/>
              </a:rPr>
              <a:t> count=1.</a:t>
            </a:r>
            <a:endParaRPr lang="en-US" altLang="tr-TR" dirty="0">
              <a:solidFill>
                <a:srgbClr val="000000"/>
              </a:solidFill>
              <a:sym typeface="Symbol" panose="05050102010706020507" pitchFamily="18" charset="2"/>
            </a:endParaRPr>
          </a:p>
          <a:p>
            <a:pPr fontAlgn="base">
              <a:spcAft>
                <a:spcPct val="0"/>
              </a:spcAft>
            </a:pPr>
            <a:r>
              <a:rPr lang="en-US" altLang="tr-TR" dirty="0">
                <a:solidFill>
                  <a:srgbClr val="000000"/>
                </a:solidFill>
                <a:sym typeface="Symbol" panose="05050102010706020507" pitchFamily="18" charset="2"/>
              </a:rPr>
              <a:t>Consider </a:t>
            </a:r>
            <a:r>
              <a:rPr lang="en-US" altLang="tr-TR" i="1" dirty="0">
                <a:solidFill>
                  <a:srgbClr val="000000"/>
                </a:solidFill>
                <a:sym typeface="Symbol" panose="05050102010706020507" pitchFamily="18" charset="2"/>
              </a:rPr>
              <a:t>n</a:t>
            </a:r>
            <a:r>
              <a:rPr lang="en-US" altLang="tr-TR" dirty="0">
                <a:solidFill>
                  <a:srgbClr val="000000"/>
                </a:solidFill>
                <a:sym typeface="Symbol" panose="05050102010706020507" pitchFamily="18" charset="2"/>
              </a:rPr>
              <a:t> = 6 to see the pattern clearly.</a:t>
            </a:r>
            <a:endParaRPr lang="en-US" altLang="tr-TR" dirty="0">
              <a:solidFill>
                <a:srgbClr val="000000"/>
              </a:solidFill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58AD9-9132-8E73-6DAA-7E0DA0EE0B5C}"/>
              </a:ext>
            </a:extLst>
          </p:cNvPr>
          <p:cNvSpPr txBox="1"/>
          <p:nvPr/>
        </p:nvSpPr>
        <p:spPr>
          <a:xfrm>
            <a:off x="427704" y="3221598"/>
            <a:ext cx="825909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int </a:t>
            </a:r>
            <a:r>
              <a:rPr lang="en-US" altLang="en-US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nBST</a:t>
            </a: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(int n, int* results)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{ //results </a:t>
            </a:r>
            <a:r>
              <a:rPr lang="en-US" altLang="en-US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inited</a:t>
            </a: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to -1s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if (n == 0 || n == 1) return 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int count = 0;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for </a:t>
            </a:r>
            <a:r>
              <a:rPr lang="en-US" altLang="en-US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</a:t>
            </a: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=1; </a:t>
            </a:r>
            <a:r>
              <a:rPr lang="en-US" altLang="en-US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</a:t>
            </a: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&lt;=n; </a:t>
            </a:r>
            <a:r>
              <a:rPr lang="en-US" altLang="en-US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</a:t>
            </a: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++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if (results[i-1]==-1) results[i-1] = </a:t>
            </a:r>
            <a:r>
              <a:rPr lang="en-US" altLang="en-US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nBST</a:t>
            </a: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(i-1);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if (results[n-</a:t>
            </a:r>
            <a:r>
              <a:rPr lang="en-US" altLang="en-US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</a:t>
            </a: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]==-1) results[n-</a:t>
            </a:r>
            <a:r>
              <a:rPr lang="en-US" altLang="en-US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</a:t>
            </a: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] = </a:t>
            </a:r>
            <a:r>
              <a:rPr lang="en-US" altLang="en-US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nBST</a:t>
            </a: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(n-</a:t>
            </a:r>
            <a:r>
              <a:rPr lang="en-US" altLang="en-US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</a:t>
            </a: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count += results[i-1] * results[n-</a:t>
            </a:r>
            <a:r>
              <a:rPr lang="en-US" altLang="en-US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</a:t>
            </a: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]; //product rule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return count;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BC492-C5D3-168C-7CE9-B36FC88B629C}"/>
              </a:ext>
            </a:extLst>
          </p:cNvPr>
          <p:cNvSpPr txBox="1"/>
          <p:nvPr/>
        </p:nvSpPr>
        <p:spPr>
          <a:xfrm>
            <a:off x="427703" y="2373798"/>
            <a:ext cx="825909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Speedup by avoiding re-computations via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2955965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55BC492-C5D3-168C-7CE9-B36FC88B629C}"/>
              </a:ext>
            </a:extLst>
          </p:cNvPr>
          <p:cNvSpPr txBox="1"/>
          <p:nvPr/>
        </p:nvSpPr>
        <p:spPr>
          <a:xfrm>
            <a:off x="427703" y="2513576"/>
            <a:ext cx="82885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Speedup by avoiding re-computations via dynamic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70EB3-4F01-FFB2-182D-454FFC95F1ED}"/>
              </a:ext>
            </a:extLst>
          </p:cNvPr>
          <p:cNvSpPr txBox="1"/>
          <p:nvPr/>
        </p:nvSpPr>
        <p:spPr>
          <a:xfrm>
            <a:off x="427703" y="3267233"/>
            <a:ext cx="8533785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int </a:t>
            </a:r>
            <a:r>
              <a:rPr lang="en-US" altLang="en-US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nBST</a:t>
            </a: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(int n)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results[0] = results[1] = 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for </a:t>
            </a:r>
            <a:r>
              <a:rPr lang="en-US" altLang="en-US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</a:t>
            </a: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=2; </a:t>
            </a:r>
            <a:r>
              <a:rPr lang="en-US" altLang="en-US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</a:t>
            </a: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&lt;=n; </a:t>
            </a:r>
            <a:r>
              <a:rPr lang="en-US" altLang="en-US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</a:t>
            </a: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++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results[</a:t>
            </a:r>
            <a:r>
              <a:rPr lang="en-US" altLang="en-US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</a:t>
            </a: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] = 0;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for j=0; j&lt;</a:t>
            </a:r>
            <a:r>
              <a:rPr lang="en-US" altLang="en-US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</a:t>
            </a: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; </a:t>
            </a:r>
            <a:r>
              <a:rPr lang="en-US" altLang="en-US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j++</a:t>
            </a:r>
            <a:endParaRPr lang="en-US" altLang="en-US" b="1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results[</a:t>
            </a:r>
            <a:r>
              <a:rPr lang="en-US" altLang="en-US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</a:t>
            </a: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] += results[j] * results[i-j-1];//</a:t>
            </a:r>
            <a:r>
              <a:rPr lang="en-US" altLang="en-US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prdct</a:t>
            </a: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rule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return results[</a:t>
            </a:r>
            <a:r>
              <a:rPr lang="en-US" altLang="en-US" b="1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</a:t>
            </a: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];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500" b="1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//r[5] = r[0]*r[4] + r[1]*r[3] + r[2]*r[2] + r[3]*r[1] + r[4]*r[0] = 42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A077998-741C-B1B4-ED72-0068F5E65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901" y="316847"/>
            <a:ext cx="6916395" cy="592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defRPr/>
            </a:pPr>
            <a:r>
              <a:rPr lang="en-US" alt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BSTs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5F25457-8EF8-8AA3-77FC-6A979147B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107" y="1185996"/>
            <a:ext cx="8533786" cy="980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altLang="tr-TR" dirty="0">
                <a:solidFill>
                  <a:srgbClr val="000000"/>
                </a:solidFill>
                <a:sym typeface="Symbol" panose="05050102010706020507" pitchFamily="18" charset="2"/>
              </a:rPr>
              <a:t>We know n = 0 or 1 </a:t>
            </a:r>
            <a:r>
              <a:rPr lang="en-US" altLang="tr-TR" dirty="0">
                <a:solidFill>
                  <a:srgbClr val="000000"/>
                </a:solidFill>
                <a:sym typeface="Wingdings" panose="05000000000000000000" pitchFamily="2" charset="2"/>
              </a:rPr>
              <a:t> count=1.</a:t>
            </a:r>
            <a:endParaRPr lang="en-US" altLang="tr-TR" dirty="0">
              <a:solidFill>
                <a:srgbClr val="000000"/>
              </a:solidFill>
              <a:sym typeface="Symbol" panose="05050102010706020507" pitchFamily="18" charset="2"/>
            </a:endParaRPr>
          </a:p>
          <a:p>
            <a:pPr fontAlgn="base">
              <a:spcAft>
                <a:spcPct val="0"/>
              </a:spcAft>
            </a:pPr>
            <a:r>
              <a:rPr lang="en-US" altLang="tr-TR" dirty="0">
                <a:solidFill>
                  <a:srgbClr val="000000"/>
                </a:solidFill>
                <a:sym typeface="Symbol" panose="05050102010706020507" pitchFamily="18" charset="2"/>
              </a:rPr>
              <a:t>Consider </a:t>
            </a:r>
            <a:r>
              <a:rPr lang="en-US" altLang="tr-TR" i="1" dirty="0">
                <a:solidFill>
                  <a:srgbClr val="000000"/>
                </a:solidFill>
                <a:sym typeface="Symbol" panose="05050102010706020507" pitchFamily="18" charset="2"/>
              </a:rPr>
              <a:t>n</a:t>
            </a:r>
            <a:r>
              <a:rPr lang="en-US" altLang="tr-TR" dirty="0">
                <a:solidFill>
                  <a:srgbClr val="000000"/>
                </a:solidFill>
                <a:sym typeface="Symbol" panose="05050102010706020507" pitchFamily="18" charset="2"/>
              </a:rPr>
              <a:t> = 6 to see the pattern clearly.</a:t>
            </a:r>
            <a:endParaRPr lang="en-US" altLang="tr-TR" dirty="0">
              <a:solidFill>
                <a:srgbClr val="0000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922461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343" y="120894"/>
            <a:ext cx="7886700" cy="729587"/>
          </a:xfrm>
        </p:spPr>
        <p:txBody>
          <a:bodyPr>
            <a:normAutofit/>
          </a:bodyPr>
          <a:lstStyle/>
          <a:p>
            <a:r>
              <a:rPr lang="en-US" dirty="0"/>
              <a:t>Search might take time O(n).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55184" y="1094714"/>
            <a:ext cx="4045128" cy="5571763"/>
            <a:chOff x="855184" y="1094714"/>
            <a:chExt cx="4045128" cy="5571763"/>
          </a:xfrm>
        </p:grpSpPr>
        <p:sp>
          <p:nvSpPr>
            <p:cNvPr id="4" name="Rectangle 3"/>
            <p:cNvSpPr/>
            <p:nvPr/>
          </p:nvSpPr>
          <p:spPr>
            <a:xfrm>
              <a:off x="2123279" y="2762038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855184" y="1094714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53385" y="6070502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629922" y="5243386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07852" y="1934922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46742" y="3589154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84062" y="4416270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7" name="Straight Connector 16"/>
            <p:cNvCxnSpPr>
              <a:endCxn id="8" idx="0"/>
            </p:cNvCxnSpPr>
            <p:nvPr/>
          </p:nvCxnSpPr>
          <p:spPr>
            <a:xfrm>
              <a:off x="1276352" y="169068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931315" y="251125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429098" y="3344921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886837" y="4178583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514472" y="5012245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37335" y="582626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629921" y="1392701"/>
            <a:ext cx="52547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This is a valid binary search tree.</a:t>
            </a:r>
          </a:p>
          <a:p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 version with n nodes has depth n, </a:t>
            </a:r>
            <a:r>
              <a:rPr lang="en-US" sz="2800" b="1" dirty="0"/>
              <a:t>not</a:t>
            </a:r>
            <a:r>
              <a:rPr lang="en-US" sz="2800" dirty="0"/>
              <a:t> O(log(n)).</a:t>
            </a:r>
          </a:p>
        </p:txBody>
      </p:sp>
    </p:spTree>
    <p:extLst>
      <p:ext uri="{BB962C8B-B14F-4D97-AF65-F5344CB8AC3E}">
        <p14:creationId xmlns:p14="http://schemas.microsoft.com/office/powerpoint/2010/main" val="224336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285" y="1929254"/>
            <a:ext cx="8733715" cy="4738668"/>
          </a:xfrm>
        </p:spPr>
        <p:txBody>
          <a:bodyPr>
            <a:normAutofit/>
          </a:bodyPr>
          <a:lstStyle/>
          <a:p>
            <a:r>
              <a:rPr lang="en-US" dirty="0"/>
              <a:t>Goal: Fast </a:t>
            </a:r>
            <a:r>
              <a:rPr lang="en-US" dirty="0">
                <a:solidFill>
                  <a:srgbClr val="CF6E6C"/>
                </a:solidFill>
              </a:rPr>
              <a:t>SEARCH</a:t>
            </a:r>
            <a:r>
              <a:rPr lang="en-US" dirty="0"/>
              <a:t>/</a:t>
            </a:r>
            <a:r>
              <a:rPr lang="en-US" dirty="0">
                <a:solidFill>
                  <a:schemeClr val="accent4"/>
                </a:solidFill>
              </a:rPr>
              <a:t>INSERT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DELETE</a:t>
            </a:r>
          </a:p>
          <a:p>
            <a:r>
              <a:rPr lang="en-US" dirty="0"/>
              <a:t>All these things take time O(height)</a:t>
            </a:r>
          </a:p>
          <a:p>
            <a:r>
              <a:rPr lang="en-US" dirty="0"/>
              <a:t>And the height might be big!!! </a:t>
            </a:r>
            <a:r>
              <a:rPr lang="en-US" dirty="0">
                <a:sym typeface="Wingdings"/>
              </a:rPr>
              <a:t></a:t>
            </a:r>
            <a:endParaRPr lang="en-US" dirty="0"/>
          </a:p>
          <a:p>
            <a:endParaRPr lang="en-US" dirty="0"/>
          </a:p>
          <a:p>
            <a:r>
              <a:rPr lang="en-US" dirty="0"/>
              <a:t>Idea 0:</a:t>
            </a:r>
          </a:p>
          <a:p>
            <a:pPr lvl="1"/>
            <a:r>
              <a:rPr lang="en-US" dirty="0"/>
              <a:t>Keep track of how deep the tree is getting.</a:t>
            </a:r>
          </a:p>
          <a:p>
            <a:pPr lvl="1"/>
            <a:r>
              <a:rPr lang="en-US" dirty="0"/>
              <a:t>If it gets too tall, re-do everything from scratch.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At least </a:t>
            </a:r>
            <a:r>
              <a:rPr lang="en-US" dirty="0" err="1">
                <a:solidFill>
                  <a:schemeClr val="accent4"/>
                </a:solidFill>
              </a:rPr>
              <a:t>Ω</a:t>
            </a:r>
            <a:r>
              <a:rPr lang="en-US" dirty="0">
                <a:solidFill>
                  <a:schemeClr val="accent4"/>
                </a:solidFill>
              </a:rPr>
              <a:t>(n) every so often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Turns out that’s not a great idea.  Instead we turn to</a:t>
            </a:r>
            <a:r>
              <a:rPr lang="mr-IN" dirty="0"/>
              <a:t>…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44853" y="239777"/>
            <a:ext cx="3130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How often is “every so often” in the worst case?  It’s actually pretty often!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2">
            <a:extLst>
              <a:ext uri="{FF2B5EF4-FFF2-40B4-BE49-F238E27FC236}">
                <a16:creationId xmlns:a16="http://schemas.microsoft.com/office/drawing/2014/main" id="{37A55D7F-4A66-A544-B772-4BFEE53963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68" y="159455"/>
            <a:ext cx="7424532" cy="886163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tr-TR" dirty="0"/>
              <a:t>What if elements are sorted?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0A37B4-57B0-448F-07CE-7C59500FAB7C}"/>
              </a:ext>
            </a:extLst>
          </p:cNvPr>
          <p:cNvGrpSpPr/>
          <p:nvPr/>
        </p:nvGrpSpPr>
        <p:grpSpPr>
          <a:xfrm>
            <a:off x="3582908" y="1045618"/>
            <a:ext cx="4045128" cy="5571763"/>
            <a:chOff x="855184" y="1094714"/>
            <a:chExt cx="4045128" cy="557176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C8C6878-186D-2689-542C-E94A5A3969EA}"/>
                </a:ext>
              </a:extLst>
            </p:cNvPr>
            <p:cNvSpPr/>
            <p:nvPr/>
          </p:nvSpPr>
          <p:spPr>
            <a:xfrm>
              <a:off x="2123279" y="2762038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0E7AEC-C987-2A7E-0655-B79A2C277AF0}"/>
                </a:ext>
              </a:extLst>
            </p:cNvPr>
            <p:cNvSpPr/>
            <p:nvPr/>
          </p:nvSpPr>
          <p:spPr>
            <a:xfrm>
              <a:off x="855184" y="1094714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0695C8-01C4-16CE-D8C1-F689EB64272B}"/>
                </a:ext>
              </a:extLst>
            </p:cNvPr>
            <p:cNvSpPr/>
            <p:nvPr/>
          </p:nvSpPr>
          <p:spPr>
            <a:xfrm>
              <a:off x="4053385" y="6070502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9ABC88-4784-5BF1-F6C7-713357B22858}"/>
                </a:ext>
              </a:extLst>
            </p:cNvPr>
            <p:cNvSpPr/>
            <p:nvPr/>
          </p:nvSpPr>
          <p:spPr>
            <a:xfrm>
              <a:off x="3629922" y="5243386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7111E9-6AFF-9A0F-3F87-5B5F2B04190D}"/>
                </a:ext>
              </a:extLst>
            </p:cNvPr>
            <p:cNvSpPr/>
            <p:nvPr/>
          </p:nvSpPr>
          <p:spPr>
            <a:xfrm>
              <a:off x="1507852" y="1934922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5888085-E71D-73A0-B4D4-893301C6E986}"/>
                </a:ext>
              </a:extLst>
            </p:cNvPr>
            <p:cNvSpPr/>
            <p:nvPr/>
          </p:nvSpPr>
          <p:spPr>
            <a:xfrm>
              <a:off x="2546742" y="3589154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098DE1-3C65-2F08-BCC4-7F79375E7E7D}"/>
                </a:ext>
              </a:extLst>
            </p:cNvPr>
            <p:cNvSpPr/>
            <p:nvPr/>
          </p:nvSpPr>
          <p:spPr>
            <a:xfrm>
              <a:off x="3084062" y="4416270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CA12F37-19B9-6402-7651-682353E7B5B3}"/>
                </a:ext>
              </a:extLst>
            </p:cNvPr>
            <p:cNvCxnSpPr>
              <a:endCxn id="7" idx="0"/>
            </p:cNvCxnSpPr>
            <p:nvPr/>
          </p:nvCxnSpPr>
          <p:spPr>
            <a:xfrm>
              <a:off x="1276352" y="169068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C3811A0-9EE0-214F-F1C0-B0207EE69B9F}"/>
                </a:ext>
              </a:extLst>
            </p:cNvPr>
            <p:cNvCxnSpPr/>
            <p:nvPr/>
          </p:nvCxnSpPr>
          <p:spPr>
            <a:xfrm>
              <a:off x="1931315" y="251125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A3E976-596A-8259-DDCF-0FD34065E944}"/>
                </a:ext>
              </a:extLst>
            </p:cNvPr>
            <p:cNvCxnSpPr/>
            <p:nvPr/>
          </p:nvCxnSpPr>
          <p:spPr>
            <a:xfrm>
              <a:off x="2429098" y="3344921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497940A-26AE-7EAA-2BD8-942A7CBE1601}"/>
                </a:ext>
              </a:extLst>
            </p:cNvPr>
            <p:cNvCxnSpPr/>
            <p:nvPr/>
          </p:nvCxnSpPr>
          <p:spPr>
            <a:xfrm>
              <a:off x="2886837" y="4178583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C10CB5C-88E3-E0A0-44F3-FFC3A46E12C7}"/>
                </a:ext>
              </a:extLst>
            </p:cNvPr>
            <p:cNvCxnSpPr/>
            <p:nvPr/>
          </p:nvCxnSpPr>
          <p:spPr>
            <a:xfrm>
              <a:off x="3514472" y="5012245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0CDD672-5694-5B06-CEA4-680278344E93}"/>
                </a:ext>
              </a:extLst>
            </p:cNvPr>
            <p:cNvCxnSpPr/>
            <p:nvPr/>
          </p:nvCxnSpPr>
          <p:spPr>
            <a:xfrm>
              <a:off x="3937335" y="582626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60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2">
            <a:extLst>
              <a:ext uri="{FF2B5EF4-FFF2-40B4-BE49-F238E27FC236}">
                <a16:creationId xmlns:a16="http://schemas.microsoft.com/office/drawing/2014/main" id="{37A55D7F-4A66-A544-B772-4BFEE53963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592" y="19879"/>
            <a:ext cx="9020815" cy="886163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tr-TR" dirty="0"/>
              <a:t>Building a Minimum-Height BST</a:t>
            </a:r>
          </a:p>
        </p:txBody>
      </p:sp>
      <p:pic>
        <p:nvPicPr>
          <p:cNvPr id="114691" name="Picture 1">
            <a:extLst>
              <a:ext uri="{FF2B5EF4-FFF2-40B4-BE49-F238E27FC236}">
                <a16:creationId xmlns:a16="http://schemas.microsoft.com/office/drawing/2014/main" id="{E9505DB1-F435-4F2C-8DF4-EACD2983F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79" y="906042"/>
            <a:ext cx="7843899" cy="5932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3342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2">
            <a:extLst>
              <a:ext uri="{FF2B5EF4-FFF2-40B4-BE49-F238E27FC236}">
                <a16:creationId xmlns:a16="http://schemas.microsoft.com/office/drawing/2014/main" id="{37A55D7F-4A66-A544-B772-4BFEE53963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85" y="67994"/>
            <a:ext cx="8795932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tr-TR" dirty="0"/>
              <a:t>Building a Minimum-Height BST</a:t>
            </a:r>
          </a:p>
        </p:txBody>
      </p:sp>
      <p:pic>
        <p:nvPicPr>
          <p:cNvPr id="114692" name="Picture 7">
            <a:extLst>
              <a:ext uri="{FF2B5EF4-FFF2-40B4-BE49-F238E27FC236}">
                <a16:creationId xmlns:a16="http://schemas.microsoft.com/office/drawing/2014/main" id="{ACF321D9-EBC1-4C06-9B62-CE3AC49D4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83" y="1393557"/>
            <a:ext cx="8694234" cy="4629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53628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076" y="151641"/>
            <a:ext cx="8478077" cy="2083358"/>
          </a:xfrm>
        </p:spPr>
        <p:txBody>
          <a:bodyPr>
            <a:normAutofit/>
          </a:bodyPr>
          <a:lstStyle/>
          <a:p>
            <a:r>
              <a:rPr lang="en-US" b="1" dirty="0"/>
              <a:t>Self-Balancing </a:t>
            </a:r>
            <a:br>
              <a:rPr lang="en-US" b="1" dirty="0"/>
            </a:br>
            <a:r>
              <a:rPr lang="en-US" b="1" dirty="0"/>
              <a:t>Binary Search Trees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46852" y="2484783"/>
            <a:ext cx="6619461" cy="4671391"/>
            <a:chOff x="5882185" y="3488563"/>
            <a:chExt cx="4312693" cy="38362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2185" y="4249847"/>
              <a:ext cx="4312693" cy="30749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562274">
              <a:off x="6023885" y="3488563"/>
              <a:ext cx="2753965" cy="2226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11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32518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Strategy?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42460"/>
            <a:ext cx="7886700" cy="1533801"/>
          </a:xfrm>
        </p:spPr>
        <p:txBody>
          <a:bodyPr>
            <a:normAutofit/>
          </a:bodyPr>
          <a:lstStyle/>
          <a:p>
            <a:r>
              <a:rPr lang="en-US" sz="3600" dirty="0"/>
              <a:t>Whenever something seems unbalanced, do rotations until it’s okay again.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08006" y="4460640"/>
            <a:ext cx="6574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/>
                </a:solidFill>
              </a:rPr>
              <a:t>Even for Lucky this is pretty vague.  What do we mean by “seems unbalanced”?  What’s “okay”?</a:t>
            </a:r>
          </a:p>
        </p:txBody>
      </p:sp>
    </p:spTree>
    <p:extLst>
      <p:ext uri="{BB962C8B-B14F-4D97-AF65-F5344CB8AC3E}">
        <p14:creationId xmlns:p14="http://schemas.microsoft.com/office/powerpoint/2010/main" val="13605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821" y="240801"/>
            <a:ext cx="8075343" cy="971774"/>
          </a:xfrm>
        </p:spPr>
        <p:txBody>
          <a:bodyPr>
            <a:normAutofit/>
          </a:bodyPr>
          <a:lstStyle/>
          <a:p>
            <a:r>
              <a:rPr lang="en-US" sz="6000" dirty="0"/>
              <a:t>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42460"/>
            <a:ext cx="7886700" cy="1533801"/>
          </a:xfrm>
        </p:spPr>
        <p:txBody>
          <a:bodyPr>
            <a:normAutofit/>
          </a:bodyPr>
          <a:lstStyle/>
          <a:p>
            <a:r>
              <a:rPr lang="en-US" sz="3600" dirty="0"/>
              <a:t>Whenever something seems unbalanced, do rotations until it’s okay again.</a:t>
            </a:r>
          </a:p>
        </p:txBody>
      </p:sp>
    </p:spTree>
    <p:extLst>
      <p:ext uri="{BB962C8B-B14F-4D97-AF65-F5344CB8AC3E}">
        <p14:creationId xmlns:p14="http://schemas.microsoft.com/office/powerpoint/2010/main" val="4011174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8512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143532" y="3083649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6969456" y="5670884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3131022" y="442211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36943" y="4476610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0500" y="5254628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19785" y="3016252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58769" y="3341095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50" y="1121302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155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55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01319 L -0.14947 -0.084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65" y="-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 L -0.69722 -0.09745 " pathEditMode="relative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79 0.02106 L -0.1474 0.228 " pathEditMode="relative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 -0.02894 L 0.25642 0.18194 " pathEditMode="relative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3 -0.02291 L -0.41875 -0.21829 " pathEditMode="relative" ptsTypes="AA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821" y="240801"/>
            <a:ext cx="8075343" cy="971774"/>
          </a:xfrm>
        </p:spPr>
        <p:txBody>
          <a:bodyPr>
            <a:normAutofit/>
          </a:bodyPr>
          <a:lstStyle/>
          <a:p>
            <a:r>
              <a:rPr lang="en-US" sz="6000" dirty="0"/>
              <a:t>Rotations: </a:t>
            </a:r>
            <a:r>
              <a:rPr lang="en-US" sz="4800" dirty="0">
                <a:solidFill>
                  <a:srgbClr val="00B050"/>
                </a:solidFill>
              </a:rPr>
              <a:t>Rotate Right</a:t>
            </a:r>
            <a:endParaRPr lang="en-US" sz="60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5131"/>
            <a:ext cx="3207854" cy="6492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800" b="1" dirty="0"/>
              <a:t>10  6  4  …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865962-3BFB-42D0-B678-49E66BE516D7}"/>
              </a:ext>
            </a:extLst>
          </p:cNvPr>
          <p:cNvSpPr/>
          <p:nvPr/>
        </p:nvSpPr>
        <p:spPr>
          <a:xfrm>
            <a:off x="2863356" y="2767281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10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A710FB-279B-EAAF-74D0-7DA0B672A6D7}"/>
              </a:ext>
            </a:extLst>
          </p:cNvPr>
          <p:cNvCxnSpPr>
            <a:cxnSpLocks/>
            <a:stCxn id="13" idx="3"/>
            <a:endCxn id="14" idx="7"/>
          </p:cNvCxnSpPr>
          <p:nvPr/>
        </p:nvCxnSpPr>
        <p:spPr>
          <a:xfrm flipH="1">
            <a:off x="1073961" y="4670013"/>
            <a:ext cx="661165" cy="690016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34A32-47E3-1F1A-BDDB-104C77660310}"/>
              </a:ext>
            </a:extLst>
          </p:cNvPr>
          <p:cNvCxnSpPr>
            <a:cxnSpLocks/>
            <a:stCxn id="4" idx="3"/>
            <a:endCxn id="13" idx="7"/>
          </p:cNvCxnSpPr>
          <p:nvPr/>
        </p:nvCxnSpPr>
        <p:spPr>
          <a:xfrm flipH="1">
            <a:off x="2327120" y="3429000"/>
            <a:ext cx="658842" cy="692827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EA5255A-7BE5-2A4F-C45D-789C7D6272A2}"/>
              </a:ext>
            </a:extLst>
          </p:cNvPr>
          <p:cNvSpPr/>
          <p:nvPr/>
        </p:nvSpPr>
        <p:spPr>
          <a:xfrm>
            <a:off x="1612520" y="4008294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C9A5DD-69D9-020C-324D-E34A4FD5E74C}"/>
              </a:ext>
            </a:extLst>
          </p:cNvPr>
          <p:cNvSpPr/>
          <p:nvPr/>
        </p:nvSpPr>
        <p:spPr>
          <a:xfrm>
            <a:off x="359361" y="5246496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4D7120-8351-CBE9-E618-B2AA8E009504}"/>
              </a:ext>
            </a:extLst>
          </p:cNvPr>
          <p:cNvSpPr/>
          <p:nvPr/>
        </p:nvSpPr>
        <p:spPr>
          <a:xfrm>
            <a:off x="551821" y="1212575"/>
            <a:ext cx="804035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879E701-254D-733E-92C7-E6BBC4BC7627}"/>
              </a:ext>
            </a:extLst>
          </p:cNvPr>
          <p:cNvSpPr txBox="1">
            <a:spLocks/>
          </p:cNvSpPr>
          <p:nvPr/>
        </p:nvSpPr>
        <p:spPr>
          <a:xfrm>
            <a:off x="1259429" y="5775926"/>
            <a:ext cx="1314806" cy="64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i="1" dirty="0"/>
              <a:t>Node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F03152B-4B00-A1FB-A38E-0F690EE32DDE}"/>
              </a:ext>
            </a:extLst>
          </p:cNvPr>
          <p:cNvSpPr txBox="1">
            <a:spLocks/>
          </p:cNvSpPr>
          <p:nvPr/>
        </p:nvSpPr>
        <p:spPr>
          <a:xfrm>
            <a:off x="2449726" y="4523703"/>
            <a:ext cx="1520687" cy="64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i="1" dirty="0"/>
              <a:t>Parent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BA6157D-0475-F476-C19C-EC9E28F6CC7A}"/>
              </a:ext>
            </a:extLst>
          </p:cNvPr>
          <p:cNvSpPr txBox="1">
            <a:spLocks/>
          </p:cNvSpPr>
          <p:nvPr/>
        </p:nvSpPr>
        <p:spPr>
          <a:xfrm>
            <a:off x="3700562" y="3194818"/>
            <a:ext cx="2701452" cy="64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i="1" dirty="0"/>
              <a:t>Grand Parent</a:t>
            </a:r>
          </a:p>
        </p:txBody>
      </p:sp>
    </p:spTree>
    <p:extLst>
      <p:ext uri="{BB962C8B-B14F-4D97-AF65-F5344CB8AC3E}">
        <p14:creationId xmlns:p14="http://schemas.microsoft.com/office/powerpoint/2010/main" val="226741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23" grpId="0"/>
      <p:bldP spid="24" grpId="0"/>
      <p:bldP spid="2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821" y="240801"/>
            <a:ext cx="8075343" cy="971774"/>
          </a:xfrm>
        </p:spPr>
        <p:txBody>
          <a:bodyPr>
            <a:normAutofit/>
          </a:bodyPr>
          <a:lstStyle/>
          <a:p>
            <a:r>
              <a:rPr lang="en-US" sz="6000" dirty="0"/>
              <a:t>Rotations: </a:t>
            </a:r>
            <a:r>
              <a:rPr lang="en-US" sz="4800" dirty="0">
                <a:solidFill>
                  <a:srgbClr val="00B050"/>
                </a:solidFill>
              </a:rPr>
              <a:t>Rotate Right</a:t>
            </a:r>
            <a:endParaRPr lang="en-US" sz="60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5131"/>
            <a:ext cx="3207854" cy="6492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800" b="1" dirty="0"/>
              <a:t>10  6  4  …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865962-3BFB-42D0-B678-49E66BE516D7}"/>
              </a:ext>
            </a:extLst>
          </p:cNvPr>
          <p:cNvSpPr/>
          <p:nvPr/>
        </p:nvSpPr>
        <p:spPr>
          <a:xfrm>
            <a:off x="2863356" y="2767281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10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A710FB-279B-EAAF-74D0-7DA0B672A6D7}"/>
              </a:ext>
            </a:extLst>
          </p:cNvPr>
          <p:cNvCxnSpPr>
            <a:cxnSpLocks/>
            <a:stCxn id="13" idx="3"/>
            <a:endCxn id="14" idx="7"/>
          </p:cNvCxnSpPr>
          <p:nvPr/>
        </p:nvCxnSpPr>
        <p:spPr>
          <a:xfrm flipH="1">
            <a:off x="1073961" y="4670013"/>
            <a:ext cx="661165" cy="690016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34A32-47E3-1F1A-BDDB-104C77660310}"/>
              </a:ext>
            </a:extLst>
          </p:cNvPr>
          <p:cNvCxnSpPr>
            <a:cxnSpLocks/>
            <a:stCxn id="4" idx="3"/>
            <a:endCxn id="13" idx="7"/>
          </p:cNvCxnSpPr>
          <p:nvPr/>
        </p:nvCxnSpPr>
        <p:spPr>
          <a:xfrm flipH="1">
            <a:off x="2327120" y="3429000"/>
            <a:ext cx="658842" cy="692827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EA5255A-7BE5-2A4F-C45D-789C7D6272A2}"/>
              </a:ext>
            </a:extLst>
          </p:cNvPr>
          <p:cNvSpPr/>
          <p:nvPr/>
        </p:nvSpPr>
        <p:spPr>
          <a:xfrm>
            <a:off x="1612520" y="4008294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C9A5DD-69D9-020C-324D-E34A4FD5E74C}"/>
              </a:ext>
            </a:extLst>
          </p:cNvPr>
          <p:cNvSpPr/>
          <p:nvPr/>
        </p:nvSpPr>
        <p:spPr>
          <a:xfrm>
            <a:off x="359361" y="5246496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4D7120-8351-CBE9-E618-B2AA8E009504}"/>
              </a:ext>
            </a:extLst>
          </p:cNvPr>
          <p:cNvSpPr/>
          <p:nvPr/>
        </p:nvSpPr>
        <p:spPr>
          <a:xfrm>
            <a:off x="551821" y="1212575"/>
            <a:ext cx="804035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879E701-254D-733E-92C7-E6BBC4BC7627}"/>
              </a:ext>
            </a:extLst>
          </p:cNvPr>
          <p:cNvSpPr txBox="1">
            <a:spLocks/>
          </p:cNvSpPr>
          <p:nvPr/>
        </p:nvSpPr>
        <p:spPr>
          <a:xfrm>
            <a:off x="1259429" y="5775926"/>
            <a:ext cx="1314806" cy="64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i="1" dirty="0"/>
              <a:t>Node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F03152B-4B00-A1FB-A38E-0F690EE32DDE}"/>
              </a:ext>
            </a:extLst>
          </p:cNvPr>
          <p:cNvSpPr txBox="1">
            <a:spLocks/>
          </p:cNvSpPr>
          <p:nvPr/>
        </p:nvSpPr>
        <p:spPr>
          <a:xfrm>
            <a:off x="2449726" y="4523703"/>
            <a:ext cx="1520687" cy="64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i="1" dirty="0"/>
              <a:t>Parent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BA6157D-0475-F476-C19C-EC9E28F6CC7A}"/>
              </a:ext>
            </a:extLst>
          </p:cNvPr>
          <p:cNvSpPr txBox="1">
            <a:spLocks/>
          </p:cNvSpPr>
          <p:nvPr/>
        </p:nvSpPr>
        <p:spPr>
          <a:xfrm>
            <a:off x="3700562" y="3194818"/>
            <a:ext cx="2701452" cy="64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i="1" dirty="0"/>
              <a:t>Grand Parent</a:t>
            </a:r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AFDA093A-657F-D6DE-B1B4-B592FB4B285D}"/>
              </a:ext>
            </a:extLst>
          </p:cNvPr>
          <p:cNvSpPr/>
          <p:nvPr/>
        </p:nvSpPr>
        <p:spPr>
          <a:xfrm rot="1449398">
            <a:off x="1636022" y="3235245"/>
            <a:ext cx="1540675" cy="106062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75053A-A2AB-C8C7-2279-54644D3F0FC3}"/>
              </a:ext>
            </a:extLst>
          </p:cNvPr>
          <p:cNvSpPr txBox="1">
            <a:spLocks/>
          </p:cNvSpPr>
          <p:nvPr/>
        </p:nvSpPr>
        <p:spPr>
          <a:xfrm>
            <a:off x="4337969" y="4529134"/>
            <a:ext cx="3319571" cy="971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800" i="1" dirty="0">
                <a:solidFill>
                  <a:srgbClr val="00B050"/>
                </a:solidFill>
              </a:rPr>
              <a:t>Rotate Right</a:t>
            </a:r>
            <a:endParaRPr lang="en-US" sz="6000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8563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821" y="240801"/>
            <a:ext cx="8075343" cy="971774"/>
          </a:xfrm>
        </p:spPr>
        <p:txBody>
          <a:bodyPr>
            <a:normAutofit/>
          </a:bodyPr>
          <a:lstStyle/>
          <a:p>
            <a:r>
              <a:rPr lang="en-US" sz="6000" dirty="0"/>
              <a:t>Rotations: </a:t>
            </a:r>
            <a:r>
              <a:rPr lang="en-US" sz="4800" dirty="0">
                <a:solidFill>
                  <a:srgbClr val="00B050"/>
                </a:solidFill>
              </a:rPr>
              <a:t>Rotate Right</a:t>
            </a:r>
            <a:endParaRPr lang="en-US" sz="60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5131"/>
            <a:ext cx="3207854" cy="6492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800" b="1" dirty="0"/>
              <a:t>10  6  4  …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865962-3BFB-42D0-B678-49E66BE516D7}"/>
              </a:ext>
            </a:extLst>
          </p:cNvPr>
          <p:cNvSpPr/>
          <p:nvPr/>
        </p:nvSpPr>
        <p:spPr>
          <a:xfrm>
            <a:off x="2863356" y="5341513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10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A710FB-279B-EAAF-74D0-7DA0B672A6D7}"/>
              </a:ext>
            </a:extLst>
          </p:cNvPr>
          <p:cNvCxnSpPr>
            <a:cxnSpLocks/>
            <a:stCxn id="13" idx="3"/>
            <a:endCxn id="14" idx="7"/>
          </p:cNvCxnSpPr>
          <p:nvPr/>
        </p:nvCxnSpPr>
        <p:spPr>
          <a:xfrm flipH="1">
            <a:off x="1073961" y="4670013"/>
            <a:ext cx="661165" cy="690016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34A32-47E3-1F1A-BDDB-104C77660310}"/>
              </a:ext>
            </a:extLst>
          </p:cNvPr>
          <p:cNvCxnSpPr>
            <a:cxnSpLocks/>
            <a:stCxn id="4" idx="1"/>
            <a:endCxn id="13" idx="5"/>
          </p:cNvCxnSpPr>
          <p:nvPr/>
        </p:nvCxnSpPr>
        <p:spPr>
          <a:xfrm flipH="1" flipV="1">
            <a:off x="2327120" y="4670013"/>
            <a:ext cx="658842" cy="785033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EA5255A-7BE5-2A4F-C45D-789C7D6272A2}"/>
              </a:ext>
            </a:extLst>
          </p:cNvPr>
          <p:cNvSpPr/>
          <p:nvPr/>
        </p:nvSpPr>
        <p:spPr>
          <a:xfrm>
            <a:off x="1612520" y="4008294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C9A5DD-69D9-020C-324D-E34A4FD5E74C}"/>
              </a:ext>
            </a:extLst>
          </p:cNvPr>
          <p:cNvSpPr/>
          <p:nvPr/>
        </p:nvSpPr>
        <p:spPr>
          <a:xfrm>
            <a:off x="359361" y="5246496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4D7120-8351-CBE9-E618-B2AA8E009504}"/>
              </a:ext>
            </a:extLst>
          </p:cNvPr>
          <p:cNvSpPr/>
          <p:nvPr/>
        </p:nvSpPr>
        <p:spPr>
          <a:xfrm>
            <a:off x="551821" y="1212575"/>
            <a:ext cx="804035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684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821" y="240801"/>
            <a:ext cx="8075343" cy="971774"/>
          </a:xfrm>
        </p:spPr>
        <p:txBody>
          <a:bodyPr>
            <a:normAutofit/>
          </a:bodyPr>
          <a:lstStyle/>
          <a:p>
            <a:r>
              <a:rPr lang="en-US" sz="6000" dirty="0"/>
              <a:t>Rotations: </a:t>
            </a:r>
            <a:r>
              <a:rPr lang="en-US" sz="4800" dirty="0">
                <a:solidFill>
                  <a:srgbClr val="00B050"/>
                </a:solidFill>
              </a:rPr>
              <a:t>Rotate Left</a:t>
            </a:r>
            <a:endParaRPr lang="en-US" sz="60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5131"/>
            <a:ext cx="3207854" cy="6492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800" b="1" dirty="0"/>
              <a:t>4  6  10  …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865962-3BFB-42D0-B678-49E66BE516D7}"/>
              </a:ext>
            </a:extLst>
          </p:cNvPr>
          <p:cNvSpPr/>
          <p:nvPr/>
        </p:nvSpPr>
        <p:spPr>
          <a:xfrm>
            <a:off x="2863356" y="2767281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4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A710FB-279B-EAAF-74D0-7DA0B672A6D7}"/>
              </a:ext>
            </a:extLst>
          </p:cNvPr>
          <p:cNvCxnSpPr>
            <a:cxnSpLocks/>
            <a:stCxn id="13" idx="5"/>
            <a:endCxn id="14" idx="1"/>
          </p:cNvCxnSpPr>
          <p:nvPr/>
        </p:nvCxnSpPr>
        <p:spPr>
          <a:xfrm>
            <a:off x="5090192" y="4670013"/>
            <a:ext cx="888104" cy="690016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34A32-47E3-1F1A-BDDB-104C77660310}"/>
              </a:ext>
            </a:extLst>
          </p:cNvPr>
          <p:cNvCxnSpPr>
            <a:cxnSpLocks/>
            <a:stCxn id="4" idx="5"/>
            <a:endCxn id="13" idx="1"/>
          </p:cNvCxnSpPr>
          <p:nvPr/>
        </p:nvCxnSpPr>
        <p:spPr>
          <a:xfrm>
            <a:off x="3577956" y="3429000"/>
            <a:ext cx="920242" cy="692827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EA5255A-7BE5-2A4F-C45D-789C7D6272A2}"/>
              </a:ext>
            </a:extLst>
          </p:cNvPr>
          <p:cNvSpPr/>
          <p:nvPr/>
        </p:nvSpPr>
        <p:spPr>
          <a:xfrm>
            <a:off x="4375592" y="4008294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C9A5DD-69D9-020C-324D-E34A4FD5E74C}"/>
              </a:ext>
            </a:extLst>
          </p:cNvPr>
          <p:cNvSpPr/>
          <p:nvPr/>
        </p:nvSpPr>
        <p:spPr>
          <a:xfrm>
            <a:off x="5855690" y="5246496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4D7120-8351-CBE9-E618-B2AA8E009504}"/>
              </a:ext>
            </a:extLst>
          </p:cNvPr>
          <p:cNvSpPr/>
          <p:nvPr/>
        </p:nvSpPr>
        <p:spPr>
          <a:xfrm>
            <a:off x="551821" y="1212575"/>
            <a:ext cx="804035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FD6D3DC-6AC9-BDA2-3DE8-333778F0A57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3577956" y="4670013"/>
            <a:ext cx="920242" cy="690016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0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-0.00017 0.37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85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821" y="240801"/>
            <a:ext cx="8075343" cy="971774"/>
          </a:xfrm>
        </p:spPr>
        <p:txBody>
          <a:bodyPr>
            <a:normAutofit/>
          </a:bodyPr>
          <a:lstStyle/>
          <a:p>
            <a:r>
              <a:rPr lang="en-US" sz="6000" dirty="0"/>
              <a:t>Rotations</a:t>
            </a:r>
            <a:endParaRPr lang="en-US" sz="60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5131"/>
            <a:ext cx="3207854" cy="6492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800" b="1" dirty="0"/>
              <a:t>4  10  6  …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865962-3BFB-42D0-B678-49E66BE516D7}"/>
              </a:ext>
            </a:extLst>
          </p:cNvPr>
          <p:cNvSpPr/>
          <p:nvPr/>
        </p:nvSpPr>
        <p:spPr>
          <a:xfrm>
            <a:off x="635020" y="2880814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4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A710FB-279B-EAAF-74D0-7DA0B672A6D7}"/>
              </a:ext>
            </a:extLst>
          </p:cNvPr>
          <p:cNvCxnSpPr>
            <a:cxnSpLocks/>
            <a:stCxn id="13" idx="3"/>
            <a:endCxn id="14" idx="7"/>
          </p:cNvCxnSpPr>
          <p:nvPr/>
        </p:nvCxnSpPr>
        <p:spPr>
          <a:xfrm flipH="1">
            <a:off x="1349620" y="4831144"/>
            <a:ext cx="460871" cy="642418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34A32-47E3-1F1A-BDDB-104C77660310}"/>
              </a:ext>
            </a:extLst>
          </p:cNvPr>
          <p:cNvCxnSpPr>
            <a:cxnSpLocks/>
            <a:stCxn id="4" idx="5"/>
            <a:endCxn id="13" idx="1"/>
          </p:cNvCxnSpPr>
          <p:nvPr/>
        </p:nvCxnSpPr>
        <p:spPr>
          <a:xfrm>
            <a:off x="1349620" y="3542533"/>
            <a:ext cx="460871" cy="740425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EA5255A-7BE5-2A4F-C45D-789C7D6272A2}"/>
              </a:ext>
            </a:extLst>
          </p:cNvPr>
          <p:cNvSpPr/>
          <p:nvPr/>
        </p:nvSpPr>
        <p:spPr>
          <a:xfrm>
            <a:off x="1687885" y="4169425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10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C9A5DD-69D9-020C-324D-E34A4FD5E74C}"/>
              </a:ext>
            </a:extLst>
          </p:cNvPr>
          <p:cNvSpPr/>
          <p:nvPr/>
        </p:nvSpPr>
        <p:spPr>
          <a:xfrm>
            <a:off x="635020" y="5360029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4D7120-8351-CBE9-E618-B2AA8E009504}"/>
              </a:ext>
            </a:extLst>
          </p:cNvPr>
          <p:cNvSpPr/>
          <p:nvPr/>
        </p:nvSpPr>
        <p:spPr>
          <a:xfrm>
            <a:off x="551821" y="1212575"/>
            <a:ext cx="804035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4714359-5C14-BA04-82B7-15801F53B0B4}"/>
              </a:ext>
            </a:extLst>
          </p:cNvPr>
          <p:cNvSpPr txBox="1">
            <a:spLocks/>
          </p:cNvSpPr>
          <p:nvPr/>
        </p:nvSpPr>
        <p:spPr>
          <a:xfrm>
            <a:off x="2608432" y="2198740"/>
            <a:ext cx="2566677" cy="715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400" dirty="0">
                <a:solidFill>
                  <a:srgbClr val="00B050"/>
                </a:solidFill>
              </a:rPr>
              <a:t>Rotate Right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74491C9-EBAF-B9B2-1EF6-99864BA875E1}"/>
              </a:ext>
            </a:extLst>
          </p:cNvPr>
          <p:cNvSpPr txBox="1">
            <a:spLocks/>
          </p:cNvSpPr>
          <p:nvPr/>
        </p:nvSpPr>
        <p:spPr>
          <a:xfrm>
            <a:off x="6279149" y="2200932"/>
            <a:ext cx="2566677" cy="715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400" dirty="0">
                <a:solidFill>
                  <a:srgbClr val="00B050"/>
                </a:solidFill>
              </a:rPr>
              <a:t>Rotate Left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04DAC81-27A3-1081-357C-B1A826BF3A78}"/>
              </a:ext>
            </a:extLst>
          </p:cNvPr>
          <p:cNvSpPr/>
          <p:nvPr/>
        </p:nvSpPr>
        <p:spPr>
          <a:xfrm>
            <a:off x="2659585" y="2880814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4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DA0A61-E193-8B9E-7763-F5145113892B}"/>
              </a:ext>
            </a:extLst>
          </p:cNvPr>
          <p:cNvCxnSpPr>
            <a:cxnSpLocks/>
            <a:stCxn id="31" idx="5"/>
            <a:endCxn id="32" idx="1"/>
          </p:cNvCxnSpPr>
          <p:nvPr/>
        </p:nvCxnSpPr>
        <p:spPr>
          <a:xfrm>
            <a:off x="4583600" y="4831230"/>
            <a:ext cx="616821" cy="645894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A9E464-6D6E-4F97-3BF9-45BD18C2929C}"/>
              </a:ext>
            </a:extLst>
          </p:cNvPr>
          <p:cNvCxnSpPr>
            <a:cxnSpLocks/>
            <a:stCxn id="28" idx="5"/>
            <a:endCxn id="31" idx="1"/>
          </p:cNvCxnSpPr>
          <p:nvPr/>
        </p:nvCxnSpPr>
        <p:spPr>
          <a:xfrm>
            <a:off x="3374185" y="3542533"/>
            <a:ext cx="617421" cy="740511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644589E-BE20-7A3D-CBE5-69C782BB68E9}"/>
              </a:ext>
            </a:extLst>
          </p:cNvPr>
          <p:cNvSpPr/>
          <p:nvPr/>
        </p:nvSpPr>
        <p:spPr>
          <a:xfrm>
            <a:off x="3869000" y="4169511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E26EC2-73F2-6C07-B30A-AE91C40306FE}"/>
              </a:ext>
            </a:extLst>
          </p:cNvPr>
          <p:cNvSpPr/>
          <p:nvPr/>
        </p:nvSpPr>
        <p:spPr>
          <a:xfrm>
            <a:off x="5077815" y="5363591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10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9BEBB46-D1AF-9440-056D-133F2E6314AB}"/>
              </a:ext>
            </a:extLst>
          </p:cNvPr>
          <p:cNvSpPr/>
          <p:nvPr/>
        </p:nvSpPr>
        <p:spPr>
          <a:xfrm rot="2229740">
            <a:off x="722790" y="3672425"/>
            <a:ext cx="1798672" cy="2992125"/>
          </a:xfrm>
          <a:prstGeom prst="ellipse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2D3B939-BCB3-A13C-D031-FA323AFB0D63}"/>
              </a:ext>
            </a:extLst>
          </p:cNvPr>
          <p:cNvSpPr/>
          <p:nvPr/>
        </p:nvSpPr>
        <p:spPr>
          <a:xfrm>
            <a:off x="5719678" y="4169425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4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83A85F-13CF-C8EB-404F-AA9D690EE844}"/>
              </a:ext>
            </a:extLst>
          </p:cNvPr>
          <p:cNvCxnSpPr>
            <a:cxnSpLocks/>
            <a:stCxn id="42" idx="5"/>
            <a:endCxn id="43" idx="0"/>
          </p:cNvCxnSpPr>
          <p:nvPr/>
        </p:nvCxnSpPr>
        <p:spPr>
          <a:xfrm>
            <a:off x="7568028" y="3542533"/>
            <a:ext cx="797999" cy="622049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DE47BBD-0034-2FD2-C4F5-DAA289619B3F}"/>
              </a:ext>
            </a:extLst>
          </p:cNvPr>
          <p:cNvCxnSpPr>
            <a:cxnSpLocks/>
            <a:stCxn id="39" idx="0"/>
            <a:endCxn id="42" idx="3"/>
          </p:cNvCxnSpPr>
          <p:nvPr/>
        </p:nvCxnSpPr>
        <p:spPr>
          <a:xfrm flipV="1">
            <a:off x="6138281" y="3542533"/>
            <a:ext cx="837753" cy="626892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F9704616-1C15-BE34-A123-43AF3027FAF8}"/>
              </a:ext>
            </a:extLst>
          </p:cNvPr>
          <p:cNvSpPr/>
          <p:nvPr/>
        </p:nvSpPr>
        <p:spPr>
          <a:xfrm>
            <a:off x="6853428" y="2880814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CE81D3D-9C41-6ABD-A1B6-68CC687F4B4D}"/>
              </a:ext>
            </a:extLst>
          </p:cNvPr>
          <p:cNvSpPr/>
          <p:nvPr/>
        </p:nvSpPr>
        <p:spPr>
          <a:xfrm>
            <a:off x="7947424" y="4164582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4718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26" grpId="0"/>
      <p:bldP spid="27" grpId="0"/>
      <p:bldP spid="28" grpId="0" animBg="1"/>
      <p:bldP spid="31" grpId="0" animBg="1"/>
      <p:bldP spid="32" grpId="0" animBg="1"/>
      <p:bldP spid="33" grpId="0" animBg="1"/>
      <p:bldP spid="39" grpId="0" animBg="1"/>
      <p:bldP spid="42" grpId="0" animBg="1"/>
      <p:bldP spid="4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821" y="240801"/>
            <a:ext cx="8075343" cy="971774"/>
          </a:xfrm>
        </p:spPr>
        <p:txBody>
          <a:bodyPr>
            <a:normAutofit/>
          </a:bodyPr>
          <a:lstStyle/>
          <a:p>
            <a:r>
              <a:rPr lang="en-US" sz="6000" dirty="0"/>
              <a:t>Rotations</a:t>
            </a:r>
            <a:endParaRPr lang="en-US" sz="60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5131"/>
            <a:ext cx="3207854" cy="6492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800" b="1" dirty="0"/>
              <a:t>10  4  6  …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865962-3BFB-42D0-B678-49E66BE516D7}"/>
              </a:ext>
            </a:extLst>
          </p:cNvPr>
          <p:cNvSpPr/>
          <p:nvPr/>
        </p:nvSpPr>
        <p:spPr>
          <a:xfrm>
            <a:off x="943129" y="2880814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10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A710FB-279B-EAAF-74D0-7DA0B672A6D7}"/>
              </a:ext>
            </a:extLst>
          </p:cNvPr>
          <p:cNvCxnSpPr>
            <a:cxnSpLocks/>
            <a:stCxn id="13" idx="4"/>
            <a:endCxn id="14" idx="1"/>
          </p:cNvCxnSpPr>
          <p:nvPr/>
        </p:nvCxnSpPr>
        <p:spPr>
          <a:xfrm>
            <a:off x="554495" y="4944763"/>
            <a:ext cx="511240" cy="528799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134A32-47E3-1F1A-BDDB-104C77660310}"/>
              </a:ext>
            </a:extLst>
          </p:cNvPr>
          <p:cNvCxnSpPr>
            <a:cxnSpLocks/>
            <a:stCxn id="4" idx="3"/>
            <a:endCxn id="13" idx="0"/>
          </p:cNvCxnSpPr>
          <p:nvPr/>
        </p:nvCxnSpPr>
        <p:spPr>
          <a:xfrm flipH="1">
            <a:off x="554495" y="3542533"/>
            <a:ext cx="511240" cy="626978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EA5255A-7BE5-2A4F-C45D-789C7D6272A2}"/>
              </a:ext>
            </a:extLst>
          </p:cNvPr>
          <p:cNvSpPr/>
          <p:nvPr/>
        </p:nvSpPr>
        <p:spPr>
          <a:xfrm>
            <a:off x="135892" y="4169511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C9A5DD-69D9-020C-324D-E34A4FD5E74C}"/>
              </a:ext>
            </a:extLst>
          </p:cNvPr>
          <p:cNvSpPr/>
          <p:nvPr/>
        </p:nvSpPr>
        <p:spPr>
          <a:xfrm>
            <a:off x="943129" y="5360029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4D7120-8351-CBE9-E618-B2AA8E009504}"/>
              </a:ext>
            </a:extLst>
          </p:cNvPr>
          <p:cNvSpPr/>
          <p:nvPr/>
        </p:nvSpPr>
        <p:spPr>
          <a:xfrm>
            <a:off x="551821" y="1212575"/>
            <a:ext cx="804035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4714359-5C14-BA04-82B7-15801F53B0B4}"/>
              </a:ext>
            </a:extLst>
          </p:cNvPr>
          <p:cNvSpPr txBox="1">
            <a:spLocks/>
          </p:cNvSpPr>
          <p:nvPr/>
        </p:nvSpPr>
        <p:spPr>
          <a:xfrm>
            <a:off x="2608432" y="2198740"/>
            <a:ext cx="2566677" cy="715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400" dirty="0">
                <a:solidFill>
                  <a:srgbClr val="00B050"/>
                </a:solidFill>
              </a:rPr>
              <a:t>Rotate Left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74491C9-EBAF-B9B2-1EF6-99864BA875E1}"/>
              </a:ext>
            </a:extLst>
          </p:cNvPr>
          <p:cNvSpPr txBox="1">
            <a:spLocks/>
          </p:cNvSpPr>
          <p:nvPr/>
        </p:nvSpPr>
        <p:spPr>
          <a:xfrm>
            <a:off x="6279149" y="2200932"/>
            <a:ext cx="2566677" cy="715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400" dirty="0">
                <a:solidFill>
                  <a:srgbClr val="00B050"/>
                </a:solidFill>
              </a:rPr>
              <a:t>Rotate Right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04DAC81-27A3-1081-357C-B1A826BF3A78}"/>
              </a:ext>
            </a:extLst>
          </p:cNvPr>
          <p:cNvSpPr/>
          <p:nvPr/>
        </p:nvSpPr>
        <p:spPr>
          <a:xfrm>
            <a:off x="4889758" y="2880814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DA0A61-E193-8B9E-7763-F5145113892B}"/>
              </a:ext>
            </a:extLst>
          </p:cNvPr>
          <p:cNvCxnSpPr>
            <a:cxnSpLocks/>
            <a:stCxn id="31" idx="3"/>
            <a:endCxn id="32" idx="7"/>
          </p:cNvCxnSpPr>
          <p:nvPr/>
        </p:nvCxnSpPr>
        <p:spPr>
          <a:xfrm flipH="1">
            <a:off x="3207422" y="4826301"/>
            <a:ext cx="557915" cy="647261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A9E464-6D6E-4F97-3BF9-45BD18C2929C}"/>
              </a:ext>
            </a:extLst>
          </p:cNvPr>
          <p:cNvCxnSpPr>
            <a:cxnSpLocks/>
            <a:stCxn id="28" idx="3"/>
            <a:endCxn id="31" idx="7"/>
          </p:cNvCxnSpPr>
          <p:nvPr/>
        </p:nvCxnSpPr>
        <p:spPr>
          <a:xfrm flipH="1">
            <a:off x="4357331" y="3542533"/>
            <a:ext cx="655033" cy="735582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644589E-BE20-7A3D-CBE5-69C782BB68E9}"/>
              </a:ext>
            </a:extLst>
          </p:cNvPr>
          <p:cNvSpPr/>
          <p:nvPr/>
        </p:nvSpPr>
        <p:spPr>
          <a:xfrm>
            <a:off x="3642731" y="4164582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E26EC2-73F2-6C07-B30A-AE91C40306FE}"/>
              </a:ext>
            </a:extLst>
          </p:cNvPr>
          <p:cNvSpPr/>
          <p:nvPr/>
        </p:nvSpPr>
        <p:spPr>
          <a:xfrm>
            <a:off x="2492822" y="5360029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9BEBB46-D1AF-9440-056D-133F2E6314AB}"/>
              </a:ext>
            </a:extLst>
          </p:cNvPr>
          <p:cNvSpPr/>
          <p:nvPr/>
        </p:nvSpPr>
        <p:spPr>
          <a:xfrm rot="19488972">
            <a:off x="275411" y="3843432"/>
            <a:ext cx="1798672" cy="2992125"/>
          </a:xfrm>
          <a:prstGeom prst="ellipse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2D3B939-BCB3-A13C-D031-FA323AFB0D63}"/>
              </a:ext>
            </a:extLst>
          </p:cNvPr>
          <p:cNvSpPr/>
          <p:nvPr/>
        </p:nvSpPr>
        <p:spPr>
          <a:xfrm>
            <a:off x="5719678" y="4169425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4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83A85F-13CF-C8EB-404F-AA9D690EE844}"/>
              </a:ext>
            </a:extLst>
          </p:cNvPr>
          <p:cNvCxnSpPr>
            <a:cxnSpLocks/>
            <a:stCxn id="42" idx="5"/>
            <a:endCxn id="43" idx="0"/>
          </p:cNvCxnSpPr>
          <p:nvPr/>
        </p:nvCxnSpPr>
        <p:spPr>
          <a:xfrm>
            <a:off x="7568028" y="3542533"/>
            <a:ext cx="797999" cy="622049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DE47BBD-0034-2FD2-C4F5-DAA289619B3F}"/>
              </a:ext>
            </a:extLst>
          </p:cNvPr>
          <p:cNvCxnSpPr>
            <a:cxnSpLocks/>
            <a:stCxn id="39" idx="0"/>
            <a:endCxn id="42" idx="3"/>
          </p:cNvCxnSpPr>
          <p:nvPr/>
        </p:nvCxnSpPr>
        <p:spPr>
          <a:xfrm flipV="1">
            <a:off x="6138281" y="3542533"/>
            <a:ext cx="837753" cy="626892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F9704616-1C15-BE34-A123-43AF3027FAF8}"/>
              </a:ext>
            </a:extLst>
          </p:cNvPr>
          <p:cNvSpPr/>
          <p:nvPr/>
        </p:nvSpPr>
        <p:spPr>
          <a:xfrm>
            <a:off x="6853428" y="2880814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CE81D3D-9C41-6ABD-A1B6-68CC687F4B4D}"/>
              </a:ext>
            </a:extLst>
          </p:cNvPr>
          <p:cNvSpPr/>
          <p:nvPr/>
        </p:nvSpPr>
        <p:spPr>
          <a:xfrm>
            <a:off x="7947424" y="4164582"/>
            <a:ext cx="837206" cy="775252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75641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26" grpId="0"/>
      <p:bldP spid="27" grpId="0"/>
      <p:bldP spid="28" grpId="0" animBg="1"/>
      <p:bldP spid="31" grpId="0" animBg="1"/>
      <p:bldP spid="32" grpId="0" animBg="1"/>
      <p:bldP spid="33" grpId="0" animBg="1"/>
      <p:bldP spid="39" grpId="0" animBg="1"/>
      <p:bldP spid="42" grpId="0" animBg="1"/>
      <p:bldP spid="4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67CA884-A684-B468-842A-1A7402F937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240" y="83343"/>
            <a:ext cx="4358306" cy="36861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540" y="151349"/>
            <a:ext cx="8075343" cy="971774"/>
          </a:xfrm>
        </p:spPr>
        <p:txBody>
          <a:bodyPr>
            <a:normAutofit/>
          </a:bodyPr>
          <a:lstStyle/>
          <a:p>
            <a:r>
              <a:rPr lang="en-US" dirty="0"/>
              <a:t>Right Rotations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E7B49B-69CA-D75D-20CE-FE373A8D19F4}"/>
              </a:ext>
            </a:extLst>
          </p:cNvPr>
          <p:cNvSpPr txBox="1"/>
          <p:nvPr/>
        </p:nvSpPr>
        <p:spPr>
          <a:xfrm>
            <a:off x="83129" y="5316639"/>
            <a:ext cx="4576968" cy="11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R has L as root, the tree N as right, and the left of L as 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AE5EE0A-38B7-F8B5-7C8B-FF20F78B14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0073" y="4983821"/>
            <a:ext cx="3532209" cy="187417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0CA8763-CB03-49AF-1346-AA89A19DBFEE}"/>
              </a:ext>
            </a:extLst>
          </p:cNvPr>
          <p:cNvSpPr txBox="1"/>
          <p:nvPr/>
        </p:nvSpPr>
        <p:spPr>
          <a:xfrm>
            <a:off x="119272" y="1346429"/>
            <a:ext cx="4576968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is left of T.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FC2B5CA-B210-E2E4-8CEE-9C1FE3E0C390}"/>
              </a:ext>
            </a:extLst>
          </p:cNvPr>
          <p:cNvGrpSpPr/>
          <p:nvPr/>
        </p:nvGrpSpPr>
        <p:grpSpPr>
          <a:xfrm>
            <a:off x="119272" y="2784511"/>
            <a:ext cx="5951051" cy="1969878"/>
            <a:chOff x="119272" y="3099079"/>
            <a:chExt cx="5951051" cy="1969878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614B134-458A-BCE2-0661-DA67F8783509}"/>
                </a:ext>
              </a:extLst>
            </p:cNvPr>
            <p:cNvSpPr/>
            <p:nvPr/>
          </p:nvSpPr>
          <p:spPr>
            <a:xfrm>
              <a:off x="119272" y="3099079"/>
              <a:ext cx="5665302" cy="1969878"/>
            </a:xfrm>
            <a:prstGeom prst="roundRect">
              <a:avLst>
                <a:gd name="adj" fmla="val 6576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BF2BFAA-7A90-F28D-BE3C-F93746E9E2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8540" y="3192491"/>
              <a:ext cx="2543061" cy="1791329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742180-327D-4CAE-A73C-394F6FEB2913}"/>
                </a:ext>
              </a:extLst>
            </p:cNvPr>
            <p:cNvSpPr txBox="1"/>
            <p:nvPr/>
          </p:nvSpPr>
          <p:spPr>
            <a:xfrm>
              <a:off x="3073676" y="3148774"/>
              <a:ext cx="2996647" cy="16879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CA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New tree N has 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CA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right of T as right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CA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right of L as left .  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D5EB1DC0-AED9-D894-D706-FB857D8ADA44}"/>
              </a:ext>
            </a:extLst>
          </p:cNvPr>
          <p:cNvSpPr/>
          <p:nvPr/>
        </p:nvSpPr>
        <p:spPr>
          <a:xfrm>
            <a:off x="221022" y="4898683"/>
            <a:ext cx="878744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43B22B3-3696-455C-36CE-F6A677C831DC}"/>
              </a:ext>
            </a:extLst>
          </p:cNvPr>
          <p:cNvCxnSpPr>
            <a:cxnSpLocks/>
          </p:cNvCxnSpPr>
          <p:nvPr/>
        </p:nvCxnSpPr>
        <p:spPr>
          <a:xfrm flipH="1">
            <a:off x="4584967" y="4898683"/>
            <a:ext cx="1030642" cy="192325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5563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>
            <a:extLst>
              <a:ext uri="{FF2B5EF4-FFF2-40B4-BE49-F238E27FC236}">
                <a16:creationId xmlns:a16="http://schemas.microsoft.com/office/drawing/2014/main" id="{84520205-072A-1676-4E00-9F361AB394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269" y="105614"/>
            <a:ext cx="2723322" cy="769030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Rotations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DC0EA4-D33B-437C-95BD-8430A8521C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2530" y="81351"/>
            <a:ext cx="6291470" cy="3089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427F0F-9D07-185A-3131-A912A6315D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86749"/>
            <a:ext cx="6291470" cy="3089901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821" y="240801"/>
            <a:ext cx="8075343" cy="971774"/>
          </a:xfrm>
        </p:spPr>
        <p:txBody>
          <a:bodyPr>
            <a:normAutofit/>
          </a:bodyPr>
          <a:lstStyle/>
          <a:p>
            <a:r>
              <a:rPr lang="en-US" sz="6000" dirty="0"/>
              <a:t>Rotations</a:t>
            </a:r>
            <a:endParaRPr lang="en-US" sz="6000" dirty="0">
              <a:solidFill>
                <a:srgbClr val="00B05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4D7120-8351-CBE9-E618-B2AA8E009504}"/>
              </a:ext>
            </a:extLst>
          </p:cNvPr>
          <p:cNvSpPr/>
          <p:nvPr/>
        </p:nvSpPr>
        <p:spPr>
          <a:xfrm>
            <a:off x="551821" y="1212575"/>
            <a:ext cx="804035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22897C-266A-775F-8B76-8F72157DE3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8116" y="195082"/>
            <a:ext cx="1284063" cy="9717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55FA49-3201-C79C-3F7E-C8F957DF7C66}"/>
              </a:ext>
            </a:extLst>
          </p:cNvPr>
          <p:cNvSpPr txBox="1"/>
          <p:nvPr/>
        </p:nvSpPr>
        <p:spPr>
          <a:xfrm>
            <a:off x="212807" y="1304014"/>
            <a:ext cx="4775553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Node </a:t>
            </a:r>
            <a:r>
              <a:rPr lang="en-US" sz="2400" b="1" dirty="0" err="1">
                <a:latin typeface="Courier"/>
              </a:rPr>
              <a:t>rotate_left</a:t>
            </a:r>
            <a:r>
              <a:rPr lang="en-US" sz="2400" b="1" dirty="0">
                <a:latin typeface="Courier"/>
              </a:rPr>
              <a:t> (Node t) 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{ 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 Node </a:t>
            </a:r>
            <a:r>
              <a:rPr lang="en-US" sz="2400" b="1" dirty="0" err="1">
                <a:latin typeface="Courier"/>
              </a:rPr>
              <a:t>tmp</a:t>
            </a:r>
            <a:r>
              <a:rPr lang="en-US" sz="2400" b="1" dirty="0">
                <a:latin typeface="Courier"/>
              </a:rPr>
              <a:t> = </a:t>
            </a:r>
            <a:r>
              <a:rPr lang="en-US" sz="2400" b="1" dirty="0" err="1">
                <a:latin typeface="Courier"/>
              </a:rPr>
              <a:t>t.right</a:t>
            </a:r>
            <a:r>
              <a:rPr lang="en-US" sz="2400" b="1" dirty="0">
                <a:latin typeface="Courier"/>
              </a:rPr>
              <a:t>; 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 </a:t>
            </a:r>
            <a:r>
              <a:rPr lang="en-US" sz="2400" b="1" dirty="0" err="1">
                <a:latin typeface="Courier"/>
              </a:rPr>
              <a:t>t.right</a:t>
            </a:r>
            <a:r>
              <a:rPr lang="en-US" sz="2400" b="1" dirty="0">
                <a:latin typeface="Courier"/>
              </a:rPr>
              <a:t> = </a:t>
            </a:r>
            <a:r>
              <a:rPr lang="en-US" sz="2400" b="1" dirty="0" err="1">
                <a:latin typeface="Courier"/>
              </a:rPr>
              <a:t>tmp.left</a:t>
            </a:r>
            <a:r>
              <a:rPr lang="en-US" sz="2400" b="1" dirty="0">
                <a:latin typeface="Courier"/>
              </a:rPr>
              <a:t>;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 </a:t>
            </a:r>
            <a:r>
              <a:rPr lang="en-US" sz="2400" b="1" dirty="0" err="1">
                <a:latin typeface="Courier"/>
              </a:rPr>
              <a:t>tmp.left</a:t>
            </a:r>
            <a:r>
              <a:rPr lang="en-US" sz="2400" b="1" dirty="0">
                <a:latin typeface="Courier"/>
              </a:rPr>
              <a:t> = t;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 return </a:t>
            </a:r>
            <a:r>
              <a:rPr lang="en-US" sz="2400" b="1" dirty="0" err="1">
                <a:latin typeface="Courier"/>
              </a:rPr>
              <a:t>tmp</a:t>
            </a:r>
            <a:r>
              <a:rPr lang="en-US" sz="2400" b="1" dirty="0">
                <a:latin typeface="Courier"/>
              </a:rPr>
              <a:t>; 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}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8EB456-0F33-8278-2F52-6CA66ADE31F2}"/>
              </a:ext>
            </a:extLst>
          </p:cNvPr>
          <p:cNvSpPr/>
          <p:nvPr/>
        </p:nvSpPr>
        <p:spPr>
          <a:xfrm>
            <a:off x="6150190" y="1516195"/>
            <a:ext cx="583956" cy="564419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1BE7F5-A2FA-4C5A-C4E6-9141E17A7DF2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7662426" y="2861283"/>
            <a:ext cx="621399" cy="461856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827F35-3178-F5F9-57C5-19C73246F5A8}"/>
              </a:ext>
            </a:extLst>
          </p:cNvPr>
          <p:cNvCxnSpPr>
            <a:cxnSpLocks/>
            <a:stCxn id="18" idx="5"/>
            <a:endCxn id="22" idx="1"/>
          </p:cNvCxnSpPr>
          <p:nvPr/>
        </p:nvCxnSpPr>
        <p:spPr>
          <a:xfrm>
            <a:off x="6648628" y="1997957"/>
            <a:ext cx="600878" cy="464221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B739F6F-0649-041A-30B6-10873E058D11}"/>
              </a:ext>
            </a:extLst>
          </p:cNvPr>
          <p:cNvSpPr/>
          <p:nvPr/>
        </p:nvSpPr>
        <p:spPr>
          <a:xfrm>
            <a:off x="7163988" y="2379521"/>
            <a:ext cx="583956" cy="564419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7BC395-B96B-26B8-4E73-C9FF920ABC6C}"/>
              </a:ext>
            </a:extLst>
          </p:cNvPr>
          <p:cNvSpPr/>
          <p:nvPr/>
        </p:nvSpPr>
        <p:spPr>
          <a:xfrm>
            <a:off x="8198307" y="3240482"/>
            <a:ext cx="583956" cy="564419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E29FF5-36A0-127A-DC42-15D80C34C00E}"/>
              </a:ext>
            </a:extLst>
          </p:cNvPr>
          <p:cNvSpPr txBox="1"/>
          <p:nvPr/>
        </p:nvSpPr>
        <p:spPr>
          <a:xfrm>
            <a:off x="5123822" y="1516195"/>
            <a:ext cx="12968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"/>
              </a:rPr>
              <a:t>t </a:t>
            </a:r>
            <a:r>
              <a:rPr lang="en-US" sz="2800" b="1" dirty="0">
                <a:latin typeface="Courier"/>
                <a:sym typeface="Wingdings" panose="05000000000000000000" pitchFamily="2" charset="2"/>
              </a:rPr>
              <a:t></a:t>
            </a:r>
            <a:endParaRPr lang="en-US" sz="2800" b="1" dirty="0">
              <a:latin typeface="Courier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EE55F5-978F-F6FF-24CE-8037931D001B}"/>
              </a:ext>
            </a:extLst>
          </p:cNvPr>
          <p:cNvSpPr txBox="1"/>
          <p:nvPr/>
        </p:nvSpPr>
        <p:spPr>
          <a:xfrm>
            <a:off x="5501544" y="2403865"/>
            <a:ext cx="18327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"/>
              </a:rPr>
              <a:t>temp </a:t>
            </a:r>
            <a:r>
              <a:rPr lang="en-US" sz="2800" b="1" dirty="0">
                <a:latin typeface="Courier"/>
                <a:sym typeface="Wingdings" panose="05000000000000000000" pitchFamily="2" charset="2"/>
              </a:rPr>
              <a:t></a:t>
            </a:r>
            <a:endParaRPr lang="en-US" sz="2800" b="1" dirty="0">
              <a:latin typeface="Courier"/>
            </a:endParaRPr>
          </a:p>
        </p:txBody>
      </p:sp>
      <p:sp>
        <p:nvSpPr>
          <p:cNvPr id="34" name="Trapezoid 33">
            <a:extLst>
              <a:ext uri="{FF2B5EF4-FFF2-40B4-BE49-F238E27FC236}">
                <a16:creationId xmlns:a16="http://schemas.microsoft.com/office/drawing/2014/main" id="{34FC43B9-E784-6D8B-9F31-FF0CB7942F0C}"/>
              </a:ext>
            </a:extLst>
          </p:cNvPr>
          <p:cNvSpPr/>
          <p:nvPr/>
        </p:nvSpPr>
        <p:spPr>
          <a:xfrm rot="1276367">
            <a:off x="6722076" y="2903898"/>
            <a:ext cx="883823" cy="1043609"/>
          </a:xfrm>
          <a:prstGeom prst="trapezoid">
            <a:avLst>
              <a:gd name="adj" fmla="val 4136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36EF37-332A-8005-EAE4-486BE74781AE}"/>
              </a:ext>
            </a:extLst>
          </p:cNvPr>
          <p:cNvSpPr txBox="1"/>
          <p:nvPr/>
        </p:nvSpPr>
        <p:spPr>
          <a:xfrm>
            <a:off x="6892231" y="3261081"/>
            <a:ext cx="5637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"/>
              </a:rPr>
              <a:t>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AA5D40-3440-7C34-6723-2710B4AC899E}"/>
              </a:ext>
            </a:extLst>
          </p:cNvPr>
          <p:cNvSpPr/>
          <p:nvPr/>
        </p:nvSpPr>
        <p:spPr>
          <a:xfrm flipH="1">
            <a:off x="4919780" y="1304014"/>
            <a:ext cx="45719" cy="5408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0B90EF0-19B6-2D22-10D7-ACE9ED776BFA}"/>
              </a:ext>
            </a:extLst>
          </p:cNvPr>
          <p:cNvSpPr/>
          <p:nvPr/>
        </p:nvSpPr>
        <p:spPr>
          <a:xfrm>
            <a:off x="288235" y="3018530"/>
            <a:ext cx="4283765" cy="489983"/>
          </a:xfrm>
          <a:prstGeom prst="round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5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821" y="240801"/>
            <a:ext cx="8075343" cy="971774"/>
          </a:xfrm>
        </p:spPr>
        <p:txBody>
          <a:bodyPr>
            <a:normAutofit/>
          </a:bodyPr>
          <a:lstStyle/>
          <a:p>
            <a:r>
              <a:rPr lang="en-US" sz="6000" dirty="0"/>
              <a:t>Rotations</a:t>
            </a:r>
            <a:endParaRPr lang="en-US" sz="6000" dirty="0">
              <a:solidFill>
                <a:srgbClr val="00B05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4D7120-8351-CBE9-E618-B2AA8E009504}"/>
              </a:ext>
            </a:extLst>
          </p:cNvPr>
          <p:cNvSpPr/>
          <p:nvPr/>
        </p:nvSpPr>
        <p:spPr>
          <a:xfrm>
            <a:off x="551821" y="1212575"/>
            <a:ext cx="804035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22897C-266A-775F-8B76-8F72157DE3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8116" y="195082"/>
            <a:ext cx="1284063" cy="9717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55FA49-3201-C79C-3F7E-C8F957DF7C66}"/>
              </a:ext>
            </a:extLst>
          </p:cNvPr>
          <p:cNvSpPr txBox="1"/>
          <p:nvPr/>
        </p:nvSpPr>
        <p:spPr>
          <a:xfrm>
            <a:off x="212807" y="1304014"/>
            <a:ext cx="4775553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Node </a:t>
            </a:r>
            <a:r>
              <a:rPr lang="en-US" sz="2400" b="1" dirty="0" err="1">
                <a:latin typeface="Courier"/>
              </a:rPr>
              <a:t>rotate_left</a:t>
            </a:r>
            <a:r>
              <a:rPr lang="en-US" sz="2400" b="1" dirty="0">
                <a:latin typeface="Courier"/>
              </a:rPr>
              <a:t> (Node t) 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{ 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 Node </a:t>
            </a:r>
            <a:r>
              <a:rPr lang="en-US" sz="2400" b="1" dirty="0" err="1">
                <a:latin typeface="Courier"/>
              </a:rPr>
              <a:t>tmp</a:t>
            </a:r>
            <a:r>
              <a:rPr lang="en-US" sz="2400" b="1" dirty="0">
                <a:latin typeface="Courier"/>
              </a:rPr>
              <a:t> = </a:t>
            </a:r>
            <a:r>
              <a:rPr lang="en-US" sz="2400" b="1" dirty="0" err="1">
                <a:latin typeface="Courier"/>
              </a:rPr>
              <a:t>t.right</a:t>
            </a:r>
            <a:r>
              <a:rPr lang="en-US" sz="2400" b="1" dirty="0">
                <a:latin typeface="Courier"/>
              </a:rPr>
              <a:t>; 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 </a:t>
            </a:r>
            <a:r>
              <a:rPr lang="en-US" sz="2400" b="1" dirty="0" err="1">
                <a:latin typeface="Courier"/>
              </a:rPr>
              <a:t>t.right</a:t>
            </a:r>
            <a:r>
              <a:rPr lang="en-US" sz="2400" b="1" dirty="0">
                <a:latin typeface="Courier"/>
              </a:rPr>
              <a:t> = </a:t>
            </a:r>
            <a:r>
              <a:rPr lang="en-US" sz="2400" b="1" dirty="0" err="1">
                <a:latin typeface="Courier"/>
              </a:rPr>
              <a:t>tmp.left</a:t>
            </a:r>
            <a:r>
              <a:rPr lang="en-US" sz="2400" b="1" dirty="0">
                <a:latin typeface="Courier"/>
              </a:rPr>
              <a:t>;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 </a:t>
            </a:r>
            <a:r>
              <a:rPr lang="en-US" sz="2400" b="1" dirty="0" err="1">
                <a:latin typeface="Courier"/>
              </a:rPr>
              <a:t>tmp.left</a:t>
            </a:r>
            <a:r>
              <a:rPr lang="en-US" sz="2400" b="1" dirty="0">
                <a:latin typeface="Courier"/>
              </a:rPr>
              <a:t> = t;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 return </a:t>
            </a:r>
            <a:r>
              <a:rPr lang="en-US" sz="2400" b="1" dirty="0" err="1">
                <a:latin typeface="Courier"/>
              </a:rPr>
              <a:t>tmp</a:t>
            </a:r>
            <a:r>
              <a:rPr lang="en-US" sz="2400" b="1" dirty="0">
                <a:latin typeface="Courier"/>
              </a:rPr>
              <a:t>; 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}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8EB456-0F33-8278-2F52-6CA66ADE31F2}"/>
              </a:ext>
            </a:extLst>
          </p:cNvPr>
          <p:cNvSpPr/>
          <p:nvPr/>
        </p:nvSpPr>
        <p:spPr>
          <a:xfrm>
            <a:off x="6150190" y="1516195"/>
            <a:ext cx="583956" cy="564419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1BE7F5-A2FA-4C5A-C4E6-9141E17A7DF2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7662426" y="2861283"/>
            <a:ext cx="621399" cy="461856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827F35-3178-F5F9-57C5-19C73246F5A8}"/>
              </a:ext>
            </a:extLst>
          </p:cNvPr>
          <p:cNvCxnSpPr>
            <a:cxnSpLocks/>
            <a:stCxn id="18" idx="5"/>
            <a:endCxn id="22" idx="1"/>
          </p:cNvCxnSpPr>
          <p:nvPr/>
        </p:nvCxnSpPr>
        <p:spPr>
          <a:xfrm>
            <a:off x="6648628" y="1997957"/>
            <a:ext cx="600878" cy="464221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B739F6F-0649-041A-30B6-10873E058D11}"/>
              </a:ext>
            </a:extLst>
          </p:cNvPr>
          <p:cNvSpPr/>
          <p:nvPr/>
        </p:nvSpPr>
        <p:spPr>
          <a:xfrm>
            <a:off x="7163988" y="2379521"/>
            <a:ext cx="583956" cy="564419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7BC395-B96B-26B8-4E73-C9FF920ABC6C}"/>
              </a:ext>
            </a:extLst>
          </p:cNvPr>
          <p:cNvSpPr/>
          <p:nvPr/>
        </p:nvSpPr>
        <p:spPr>
          <a:xfrm>
            <a:off x="8198307" y="3240482"/>
            <a:ext cx="583956" cy="564419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E29FF5-36A0-127A-DC42-15D80C34C00E}"/>
              </a:ext>
            </a:extLst>
          </p:cNvPr>
          <p:cNvSpPr txBox="1"/>
          <p:nvPr/>
        </p:nvSpPr>
        <p:spPr>
          <a:xfrm>
            <a:off x="5123822" y="1516195"/>
            <a:ext cx="12968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"/>
              </a:rPr>
              <a:t>t </a:t>
            </a:r>
            <a:r>
              <a:rPr lang="en-US" sz="2800" b="1" dirty="0">
                <a:latin typeface="Courier"/>
                <a:sym typeface="Wingdings" panose="05000000000000000000" pitchFamily="2" charset="2"/>
              </a:rPr>
              <a:t></a:t>
            </a:r>
            <a:endParaRPr lang="en-US" sz="2800" b="1" dirty="0">
              <a:latin typeface="Courier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EE55F5-978F-F6FF-24CE-8037931D001B}"/>
              </a:ext>
            </a:extLst>
          </p:cNvPr>
          <p:cNvSpPr txBox="1"/>
          <p:nvPr/>
        </p:nvSpPr>
        <p:spPr>
          <a:xfrm>
            <a:off x="5501544" y="2403865"/>
            <a:ext cx="18327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"/>
              </a:rPr>
              <a:t>temp </a:t>
            </a:r>
            <a:r>
              <a:rPr lang="en-US" sz="2800" b="1" dirty="0">
                <a:latin typeface="Courier"/>
                <a:sym typeface="Wingdings" panose="05000000000000000000" pitchFamily="2" charset="2"/>
              </a:rPr>
              <a:t></a:t>
            </a:r>
            <a:endParaRPr lang="en-US" sz="2800" b="1" dirty="0">
              <a:latin typeface="Courier"/>
            </a:endParaRPr>
          </a:p>
        </p:txBody>
      </p:sp>
      <p:sp>
        <p:nvSpPr>
          <p:cNvPr id="34" name="Trapezoid 33">
            <a:extLst>
              <a:ext uri="{FF2B5EF4-FFF2-40B4-BE49-F238E27FC236}">
                <a16:creationId xmlns:a16="http://schemas.microsoft.com/office/drawing/2014/main" id="{34FC43B9-E784-6D8B-9F31-FF0CB7942F0C}"/>
              </a:ext>
            </a:extLst>
          </p:cNvPr>
          <p:cNvSpPr/>
          <p:nvPr/>
        </p:nvSpPr>
        <p:spPr>
          <a:xfrm rot="1276367">
            <a:off x="6722076" y="2903898"/>
            <a:ext cx="883823" cy="1043609"/>
          </a:xfrm>
          <a:prstGeom prst="trapezoid">
            <a:avLst>
              <a:gd name="adj" fmla="val 4136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36EF37-332A-8005-EAE4-486BE74781AE}"/>
              </a:ext>
            </a:extLst>
          </p:cNvPr>
          <p:cNvSpPr txBox="1"/>
          <p:nvPr/>
        </p:nvSpPr>
        <p:spPr>
          <a:xfrm>
            <a:off x="6892231" y="3261081"/>
            <a:ext cx="5637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"/>
              </a:rPr>
              <a:t>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AA5D40-3440-7C34-6723-2710B4AC899E}"/>
              </a:ext>
            </a:extLst>
          </p:cNvPr>
          <p:cNvSpPr/>
          <p:nvPr/>
        </p:nvSpPr>
        <p:spPr>
          <a:xfrm flipH="1">
            <a:off x="4919780" y="1304014"/>
            <a:ext cx="45719" cy="5408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0B90EF0-19B6-2D22-10D7-ACE9ED776BFA}"/>
              </a:ext>
            </a:extLst>
          </p:cNvPr>
          <p:cNvSpPr/>
          <p:nvPr/>
        </p:nvSpPr>
        <p:spPr>
          <a:xfrm>
            <a:off x="301904" y="3723857"/>
            <a:ext cx="4283765" cy="489983"/>
          </a:xfrm>
          <a:prstGeom prst="round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6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1677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879835" y="4589864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649" y="5002144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5025" y="5604554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36943" y="4476610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8650" y="3757351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19785" y="301625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39487" y="277712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50" y="1121302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cxnSp>
        <p:nvCxnSpPr>
          <p:cNvPr id="4" name="Straight Connector 3"/>
          <p:cNvCxnSpPr>
            <a:stCxn id="11" idx="2"/>
          </p:cNvCxnSpPr>
          <p:nvPr/>
        </p:nvCxnSpPr>
        <p:spPr>
          <a:xfrm>
            <a:off x="4155744" y="3609635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2"/>
          </p:cNvCxnSpPr>
          <p:nvPr/>
        </p:nvCxnSpPr>
        <p:spPr>
          <a:xfrm flipH="1">
            <a:off x="3425588" y="3609635"/>
            <a:ext cx="730156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2"/>
          </p:cNvCxnSpPr>
          <p:nvPr/>
        </p:nvCxnSpPr>
        <p:spPr>
          <a:xfrm>
            <a:off x="4155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175380" y="4812913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156580" y="4812913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90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64 0.01597 L -0.15243 -0.078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-0.00486 L 0.09584 0.134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4341 0.08773 " pathEditMode="relative" ptsTypes="AA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0365 0.11042 " pathEditMode="relative" ptsTypes="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21997 -0.0606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821" y="240801"/>
            <a:ext cx="8075343" cy="971774"/>
          </a:xfrm>
        </p:spPr>
        <p:txBody>
          <a:bodyPr>
            <a:normAutofit/>
          </a:bodyPr>
          <a:lstStyle/>
          <a:p>
            <a:r>
              <a:rPr lang="en-US" sz="6000" dirty="0"/>
              <a:t>Rotations</a:t>
            </a:r>
            <a:endParaRPr lang="en-US" sz="6000" dirty="0">
              <a:solidFill>
                <a:srgbClr val="00B05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4D7120-8351-CBE9-E618-B2AA8E009504}"/>
              </a:ext>
            </a:extLst>
          </p:cNvPr>
          <p:cNvSpPr/>
          <p:nvPr/>
        </p:nvSpPr>
        <p:spPr>
          <a:xfrm>
            <a:off x="551821" y="1212575"/>
            <a:ext cx="804035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22897C-266A-775F-8B76-8F72157DE3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8116" y="195082"/>
            <a:ext cx="1284063" cy="9717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55FA49-3201-C79C-3F7E-C8F957DF7C66}"/>
              </a:ext>
            </a:extLst>
          </p:cNvPr>
          <p:cNvSpPr txBox="1"/>
          <p:nvPr/>
        </p:nvSpPr>
        <p:spPr>
          <a:xfrm>
            <a:off x="212807" y="1304014"/>
            <a:ext cx="4775553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Node </a:t>
            </a:r>
            <a:r>
              <a:rPr lang="en-US" sz="2400" b="1" dirty="0" err="1">
                <a:latin typeface="Courier"/>
              </a:rPr>
              <a:t>rotate_left</a:t>
            </a:r>
            <a:r>
              <a:rPr lang="en-US" sz="2400" b="1" dirty="0">
                <a:latin typeface="Courier"/>
              </a:rPr>
              <a:t> (Node t) 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{ 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 Node </a:t>
            </a:r>
            <a:r>
              <a:rPr lang="en-US" sz="2400" b="1" dirty="0" err="1">
                <a:latin typeface="Courier"/>
              </a:rPr>
              <a:t>tmp</a:t>
            </a:r>
            <a:r>
              <a:rPr lang="en-US" sz="2400" b="1" dirty="0">
                <a:latin typeface="Courier"/>
              </a:rPr>
              <a:t> = </a:t>
            </a:r>
            <a:r>
              <a:rPr lang="en-US" sz="2400" b="1" dirty="0" err="1">
                <a:latin typeface="Courier"/>
              </a:rPr>
              <a:t>t.right</a:t>
            </a:r>
            <a:r>
              <a:rPr lang="en-US" sz="2400" b="1" dirty="0">
                <a:latin typeface="Courier"/>
              </a:rPr>
              <a:t>; 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 </a:t>
            </a:r>
            <a:r>
              <a:rPr lang="en-US" sz="2400" b="1" dirty="0" err="1">
                <a:latin typeface="Courier"/>
              </a:rPr>
              <a:t>t.right</a:t>
            </a:r>
            <a:r>
              <a:rPr lang="en-US" sz="2400" b="1" dirty="0">
                <a:latin typeface="Courier"/>
              </a:rPr>
              <a:t> = </a:t>
            </a:r>
            <a:r>
              <a:rPr lang="en-US" sz="2400" b="1" dirty="0" err="1">
                <a:latin typeface="Courier"/>
              </a:rPr>
              <a:t>tmp.left</a:t>
            </a:r>
            <a:r>
              <a:rPr lang="en-US" sz="2400" b="1" dirty="0">
                <a:latin typeface="Courier"/>
              </a:rPr>
              <a:t>;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 </a:t>
            </a:r>
            <a:r>
              <a:rPr lang="en-US" sz="2400" b="1" dirty="0" err="1">
                <a:latin typeface="Courier"/>
              </a:rPr>
              <a:t>tmp.left</a:t>
            </a:r>
            <a:r>
              <a:rPr lang="en-US" sz="2400" b="1" dirty="0">
                <a:latin typeface="Courier"/>
              </a:rPr>
              <a:t> = t;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 return </a:t>
            </a:r>
            <a:r>
              <a:rPr lang="en-US" sz="2400" b="1" dirty="0" err="1">
                <a:latin typeface="Courier"/>
              </a:rPr>
              <a:t>tmp</a:t>
            </a:r>
            <a:r>
              <a:rPr lang="en-US" sz="2400" b="1" dirty="0">
                <a:latin typeface="Courier"/>
              </a:rPr>
              <a:t>; 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}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8EB456-0F33-8278-2F52-6CA66ADE31F2}"/>
              </a:ext>
            </a:extLst>
          </p:cNvPr>
          <p:cNvSpPr/>
          <p:nvPr/>
        </p:nvSpPr>
        <p:spPr>
          <a:xfrm>
            <a:off x="6150190" y="1516195"/>
            <a:ext cx="583956" cy="564419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1BE7F5-A2FA-4C5A-C4E6-9141E17A7DF2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7134816" y="3667860"/>
            <a:ext cx="412674" cy="461856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B739F6F-0649-041A-30B6-10873E058D11}"/>
              </a:ext>
            </a:extLst>
          </p:cNvPr>
          <p:cNvSpPr/>
          <p:nvPr/>
        </p:nvSpPr>
        <p:spPr>
          <a:xfrm>
            <a:off x="6636378" y="3186098"/>
            <a:ext cx="583956" cy="564419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7BC395-B96B-26B8-4E73-C9FF920ABC6C}"/>
              </a:ext>
            </a:extLst>
          </p:cNvPr>
          <p:cNvSpPr/>
          <p:nvPr/>
        </p:nvSpPr>
        <p:spPr>
          <a:xfrm>
            <a:off x="7461972" y="4047059"/>
            <a:ext cx="583956" cy="564419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E29FF5-36A0-127A-DC42-15D80C34C00E}"/>
              </a:ext>
            </a:extLst>
          </p:cNvPr>
          <p:cNvSpPr txBox="1"/>
          <p:nvPr/>
        </p:nvSpPr>
        <p:spPr>
          <a:xfrm>
            <a:off x="5123822" y="1516195"/>
            <a:ext cx="12968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"/>
              </a:rPr>
              <a:t>t </a:t>
            </a:r>
            <a:r>
              <a:rPr lang="en-US" sz="2800" b="1" dirty="0">
                <a:latin typeface="Courier"/>
                <a:sym typeface="Wingdings" panose="05000000000000000000" pitchFamily="2" charset="2"/>
              </a:rPr>
              <a:t></a:t>
            </a:r>
            <a:endParaRPr lang="en-US" sz="2800" b="1" dirty="0">
              <a:latin typeface="Courier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EE55F5-978F-F6FF-24CE-8037931D001B}"/>
              </a:ext>
            </a:extLst>
          </p:cNvPr>
          <p:cNvSpPr txBox="1"/>
          <p:nvPr/>
        </p:nvSpPr>
        <p:spPr>
          <a:xfrm>
            <a:off x="5028257" y="3227297"/>
            <a:ext cx="18327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"/>
              </a:rPr>
              <a:t>temp </a:t>
            </a:r>
            <a:r>
              <a:rPr lang="en-US" sz="2800" b="1" dirty="0">
                <a:latin typeface="Courier"/>
                <a:sym typeface="Wingdings" panose="05000000000000000000" pitchFamily="2" charset="2"/>
              </a:rPr>
              <a:t></a:t>
            </a:r>
            <a:endParaRPr lang="en-US" sz="2800" b="1" dirty="0">
              <a:latin typeface="Courier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C93691-3941-25EE-F5FA-E24148F30739}"/>
              </a:ext>
            </a:extLst>
          </p:cNvPr>
          <p:cNvGrpSpPr/>
          <p:nvPr/>
        </p:nvGrpSpPr>
        <p:grpSpPr>
          <a:xfrm rot="16984983">
            <a:off x="6692904" y="1740578"/>
            <a:ext cx="883823" cy="1043609"/>
            <a:chOff x="6722076" y="2903898"/>
            <a:chExt cx="883823" cy="1043609"/>
          </a:xfrm>
        </p:grpSpPr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4FC43B9-E784-6D8B-9F31-FF0CB7942F0C}"/>
                </a:ext>
              </a:extLst>
            </p:cNvPr>
            <p:cNvSpPr/>
            <p:nvPr/>
          </p:nvSpPr>
          <p:spPr>
            <a:xfrm rot="1276367">
              <a:off x="6722076" y="2903898"/>
              <a:ext cx="883823" cy="1043609"/>
            </a:xfrm>
            <a:prstGeom prst="trapezoid">
              <a:avLst>
                <a:gd name="adj" fmla="val 41368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36EF37-332A-8005-EAE4-486BE74781AE}"/>
                </a:ext>
              </a:extLst>
            </p:cNvPr>
            <p:cNvSpPr txBox="1"/>
            <p:nvPr/>
          </p:nvSpPr>
          <p:spPr>
            <a:xfrm>
              <a:off x="6892231" y="3261081"/>
              <a:ext cx="56373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Courier"/>
                </a:rPr>
                <a:t>X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1AA5D40-3440-7C34-6723-2710B4AC899E}"/>
              </a:ext>
            </a:extLst>
          </p:cNvPr>
          <p:cNvSpPr/>
          <p:nvPr/>
        </p:nvSpPr>
        <p:spPr>
          <a:xfrm flipH="1">
            <a:off x="4919780" y="1304014"/>
            <a:ext cx="45719" cy="5408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0B90EF0-19B6-2D22-10D7-ACE9ED776BFA}"/>
              </a:ext>
            </a:extLst>
          </p:cNvPr>
          <p:cNvSpPr/>
          <p:nvPr/>
        </p:nvSpPr>
        <p:spPr>
          <a:xfrm>
            <a:off x="301904" y="3723857"/>
            <a:ext cx="4283765" cy="489983"/>
          </a:xfrm>
          <a:prstGeom prst="round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360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821" y="240801"/>
            <a:ext cx="8075343" cy="971774"/>
          </a:xfrm>
        </p:spPr>
        <p:txBody>
          <a:bodyPr>
            <a:normAutofit/>
          </a:bodyPr>
          <a:lstStyle/>
          <a:p>
            <a:r>
              <a:rPr lang="en-US" sz="6000" dirty="0"/>
              <a:t>Rotations</a:t>
            </a:r>
            <a:endParaRPr lang="en-US" sz="6000" dirty="0">
              <a:solidFill>
                <a:srgbClr val="00B05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4D7120-8351-CBE9-E618-B2AA8E009504}"/>
              </a:ext>
            </a:extLst>
          </p:cNvPr>
          <p:cNvSpPr/>
          <p:nvPr/>
        </p:nvSpPr>
        <p:spPr>
          <a:xfrm>
            <a:off x="551821" y="1212575"/>
            <a:ext cx="804035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22897C-266A-775F-8B76-8F72157DE3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8116" y="195082"/>
            <a:ext cx="1284063" cy="9717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55FA49-3201-C79C-3F7E-C8F957DF7C66}"/>
              </a:ext>
            </a:extLst>
          </p:cNvPr>
          <p:cNvSpPr txBox="1"/>
          <p:nvPr/>
        </p:nvSpPr>
        <p:spPr>
          <a:xfrm>
            <a:off x="212807" y="1304014"/>
            <a:ext cx="4775553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Node </a:t>
            </a:r>
            <a:r>
              <a:rPr lang="en-US" sz="2400" b="1" dirty="0" err="1">
                <a:latin typeface="Courier"/>
              </a:rPr>
              <a:t>rotate_left</a:t>
            </a:r>
            <a:r>
              <a:rPr lang="en-US" sz="2400" b="1" dirty="0">
                <a:latin typeface="Courier"/>
              </a:rPr>
              <a:t> (Node t) 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{ 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 Node </a:t>
            </a:r>
            <a:r>
              <a:rPr lang="en-US" sz="2400" b="1" dirty="0" err="1">
                <a:latin typeface="Courier"/>
              </a:rPr>
              <a:t>tmp</a:t>
            </a:r>
            <a:r>
              <a:rPr lang="en-US" sz="2400" b="1" dirty="0">
                <a:latin typeface="Courier"/>
              </a:rPr>
              <a:t> = </a:t>
            </a:r>
            <a:r>
              <a:rPr lang="en-US" sz="2400" b="1" dirty="0" err="1">
                <a:latin typeface="Courier"/>
              </a:rPr>
              <a:t>t.right</a:t>
            </a:r>
            <a:r>
              <a:rPr lang="en-US" sz="2400" b="1" dirty="0">
                <a:latin typeface="Courier"/>
              </a:rPr>
              <a:t>; 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 </a:t>
            </a:r>
            <a:r>
              <a:rPr lang="en-US" sz="2400" b="1" dirty="0" err="1">
                <a:latin typeface="Courier"/>
              </a:rPr>
              <a:t>t.right</a:t>
            </a:r>
            <a:r>
              <a:rPr lang="en-US" sz="2400" b="1" dirty="0">
                <a:latin typeface="Courier"/>
              </a:rPr>
              <a:t> = </a:t>
            </a:r>
            <a:r>
              <a:rPr lang="en-US" sz="2400" b="1" dirty="0" err="1">
                <a:latin typeface="Courier"/>
              </a:rPr>
              <a:t>tmp.left</a:t>
            </a:r>
            <a:r>
              <a:rPr lang="en-US" sz="2400" b="1" dirty="0">
                <a:latin typeface="Courier"/>
              </a:rPr>
              <a:t>;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 </a:t>
            </a:r>
            <a:r>
              <a:rPr lang="en-US" sz="2400" b="1" dirty="0" err="1">
                <a:latin typeface="Courier"/>
              </a:rPr>
              <a:t>tmp.left</a:t>
            </a:r>
            <a:r>
              <a:rPr lang="en-US" sz="2400" b="1" dirty="0">
                <a:latin typeface="Courier"/>
              </a:rPr>
              <a:t> = t;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 return </a:t>
            </a:r>
            <a:r>
              <a:rPr lang="en-US" sz="2400" b="1" dirty="0" err="1">
                <a:latin typeface="Courier"/>
              </a:rPr>
              <a:t>tmp</a:t>
            </a:r>
            <a:r>
              <a:rPr lang="en-US" sz="2400" b="1" dirty="0">
                <a:latin typeface="Courier"/>
              </a:rPr>
              <a:t>; 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Courier"/>
              </a:rPr>
              <a:t>}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8EB456-0F33-8278-2F52-6CA66ADE31F2}"/>
              </a:ext>
            </a:extLst>
          </p:cNvPr>
          <p:cNvSpPr/>
          <p:nvPr/>
        </p:nvSpPr>
        <p:spPr>
          <a:xfrm>
            <a:off x="6309876" y="4047059"/>
            <a:ext cx="583956" cy="564419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1BE7F5-A2FA-4C5A-C4E6-9141E17A7DF2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7708833" y="3359748"/>
            <a:ext cx="422613" cy="769968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B739F6F-0649-041A-30B6-10873E058D11}"/>
              </a:ext>
            </a:extLst>
          </p:cNvPr>
          <p:cNvSpPr/>
          <p:nvPr/>
        </p:nvSpPr>
        <p:spPr>
          <a:xfrm>
            <a:off x="7210395" y="2877986"/>
            <a:ext cx="583956" cy="564419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7BC395-B96B-26B8-4E73-C9FF920ABC6C}"/>
              </a:ext>
            </a:extLst>
          </p:cNvPr>
          <p:cNvSpPr/>
          <p:nvPr/>
        </p:nvSpPr>
        <p:spPr>
          <a:xfrm>
            <a:off x="8045928" y="4047059"/>
            <a:ext cx="583956" cy="564419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/>
              <a:t>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E29FF5-36A0-127A-DC42-15D80C34C00E}"/>
              </a:ext>
            </a:extLst>
          </p:cNvPr>
          <p:cNvSpPr txBox="1"/>
          <p:nvPr/>
        </p:nvSpPr>
        <p:spPr>
          <a:xfrm>
            <a:off x="5173773" y="4235777"/>
            <a:ext cx="12968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"/>
              </a:rPr>
              <a:t>t </a:t>
            </a:r>
            <a:r>
              <a:rPr lang="en-US" sz="2800" b="1" dirty="0">
                <a:latin typeface="Courier"/>
                <a:sym typeface="Wingdings" panose="05000000000000000000" pitchFamily="2" charset="2"/>
              </a:rPr>
              <a:t></a:t>
            </a:r>
            <a:endParaRPr lang="en-US" sz="2800" b="1" dirty="0">
              <a:latin typeface="Courier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EE55F5-978F-F6FF-24CE-8037931D001B}"/>
              </a:ext>
            </a:extLst>
          </p:cNvPr>
          <p:cNvSpPr txBox="1"/>
          <p:nvPr/>
        </p:nvSpPr>
        <p:spPr>
          <a:xfrm>
            <a:off x="5401280" y="2898585"/>
            <a:ext cx="18327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"/>
              </a:rPr>
              <a:t>temp </a:t>
            </a:r>
            <a:r>
              <a:rPr lang="en-US" sz="2800" b="1" dirty="0">
                <a:latin typeface="Courier"/>
                <a:sym typeface="Wingdings" panose="05000000000000000000" pitchFamily="2" charset="2"/>
              </a:rPr>
              <a:t></a:t>
            </a:r>
            <a:endParaRPr lang="en-US" sz="2800" b="1" dirty="0">
              <a:latin typeface="Courier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C93691-3941-25EE-F5FA-E24148F30739}"/>
              </a:ext>
            </a:extLst>
          </p:cNvPr>
          <p:cNvGrpSpPr/>
          <p:nvPr/>
        </p:nvGrpSpPr>
        <p:grpSpPr>
          <a:xfrm rot="17848746">
            <a:off x="6729583" y="4410980"/>
            <a:ext cx="883823" cy="1043609"/>
            <a:chOff x="6722076" y="2903898"/>
            <a:chExt cx="883823" cy="1043609"/>
          </a:xfrm>
        </p:grpSpPr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4FC43B9-E784-6D8B-9F31-FF0CB7942F0C}"/>
                </a:ext>
              </a:extLst>
            </p:cNvPr>
            <p:cNvSpPr/>
            <p:nvPr/>
          </p:nvSpPr>
          <p:spPr>
            <a:xfrm rot="1276367">
              <a:off x="6722076" y="2903898"/>
              <a:ext cx="883823" cy="1043609"/>
            </a:xfrm>
            <a:prstGeom prst="trapezoid">
              <a:avLst>
                <a:gd name="adj" fmla="val 41368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36EF37-332A-8005-EAE4-486BE74781AE}"/>
                </a:ext>
              </a:extLst>
            </p:cNvPr>
            <p:cNvSpPr txBox="1"/>
            <p:nvPr/>
          </p:nvSpPr>
          <p:spPr>
            <a:xfrm>
              <a:off x="6892231" y="3261081"/>
              <a:ext cx="56373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Courier"/>
                </a:rPr>
                <a:t>X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1AA5D40-3440-7C34-6723-2710B4AC899E}"/>
              </a:ext>
            </a:extLst>
          </p:cNvPr>
          <p:cNvSpPr/>
          <p:nvPr/>
        </p:nvSpPr>
        <p:spPr>
          <a:xfrm flipH="1">
            <a:off x="4919780" y="1304014"/>
            <a:ext cx="45719" cy="5408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0B90EF0-19B6-2D22-10D7-ACE9ED776BFA}"/>
              </a:ext>
            </a:extLst>
          </p:cNvPr>
          <p:cNvSpPr/>
          <p:nvPr/>
        </p:nvSpPr>
        <p:spPr>
          <a:xfrm>
            <a:off x="212807" y="4459353"/>
            <a:ext cx="4283765" cy="489983"/>
          </a:xfrm>
          <a:prstGeom prst="round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E06753-2FA2-CE5E-3C64-9FBF70937E16}"/>
              </a:ext>
            </a:extLst>
          </p:cNvPr>
          <p:cNvCxnSpPr>
            <a:cxnSpLocks/>
            <a:stCxn id="22" idx="3"/>
            <a:endCxn id="18" idx="7"/>
          </p:cNvCxnSpPr>
          <p:nvPr/>
        </p:nvCxnSpPr>
        <p:spPr>
          <a:xfrm flipH="1">
            <a:off x="6808314" y="3359748"/>
            <a:ext cx="487599" cy="769968"/>
          </a:xfrm>
          <a:prstGeom prst="straightConnector1">
            <a:avLst/>
          </a:prstGeom>
          <a:ln w="28575">
            <a:solidFill>
              <a:schemeClr val="tx2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1368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821" y="59635"/>
            <a:ext cx="8075343" cy="818958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Rotations</a:t>
            </a:r>
            <a:endParaRPr lang="en-US" sz="6000" dirty="0">
              <a:solidFill>
                <a:srgbClr val="00B05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4D7120-8351-CBE9-E618-B2AA8E009504}"/>
              </a:ext>
            </a:extLst>
          </p:cNvPr>
          <p:cNvSpPr/>
          <p:nvPr/>
        </p:nvSpPr>
        <p:spPr>
          <a:xfrm>
            <a:off x="551821" y="903430"/>
            <a:ext cx="804035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5FA49-3201-C79C-3F7E-C8F957DF7C66}"/>
              </a:ext>
            </a:extLst>
          </p:cNvPr>
          <p:cNvSpPr txBox="1"/>
          <p:nvPr/>
        </p:nvSpPr>
        <p:spPr>
          <a:xfrm>
            <a:off x="551821" y="1123073"/>
            <a:ext cx="52526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urier"/>
              </a:rPr>
              <a:t>Node </a:t>
            </a:r>
            <a:r>
              <a:rPr lang="en-US" sz="2400" b="1" dirty="0" err="1">
                <a:latin typeface="Courier"/>
              </a:rPr>
              <a:t>rotate_left</a:t>
            </a:r>
            <a:r>
              <a:rPr lang="en-US" sz="2400" b="1" dirty="0">
                <a:latin typeface="Courier"/>
              </a:rPr>
              <a:t> (Node t) </a:t>
            </a:r>
          </a:p>
          <a:p>
            <a:r>
              <a:rPr lang="en-US" sz="2400" b="1" dirty="0">
                <a:latin typeface="Courier"/>
              </a:rPr>
              <a:t>{ </a:t>
            </a:r>
          </a:p>
          <a:p>
            <a:r>
              <a:rPr lang="en-US" sz="2400" b="1" dirty="0">
                <a:latin typeface="Courier"/>
              </a:rPr>
              <a:t> Node </a:t>
            </a:r>
            <a:r>
              <a:rPr lang="en-US" sz="2400" b="1" dirty="0" err="1">
                <a:latin typeface="Courier"/>
              </a:rPr>
              <a:t>tmp</a:t>
            </a:r>
            <a:r>
              <a:rPr lang="en-US" sz="2400" b="1" dirty="0">
                <a:latin typeface="Courier"/>
              </a:rPr>
              <a:t> = </a:t>
            </a:r>
            <a:r>
              <a:rPr lang="en-US" sz="2400" b="1" dirty="0" err="1">
                <a:latin typeface="Courier"/>
              </a:rPr>
              <a:t>t.right</a:t>
            </a:r>
            <a:r>
              <a:rPr lang="en-US" sz="2400" b="1" dirty="0">
                <a:latin typeface="Courier"/>
              </a:rPr>
              <a:t>; </a:t>
            </a:r>
          </a:p>
          <a:p>
            <a:r>
              <a:rPr lang="en-US" sz="2400" b="1" dirty="0">
                <a:latin typeface="Courier"/>
              </a:rPr>
              <a:t> </a:t>
            </a:r>
            <a:r>
              <a:rPr lang="en-US" sz="2400" b="1" dirty="0" err="1">
                <a:latin typeface="Courier"/>
              </a:rPr>
              <a:t>t.right</a:t>
            </a:r>
            <a:r>
              <a:rPr lang="en-US" sz="2400" b="1" dirty="0">
                <a:latin typeface="Courier"/>
              </a:rPr>
              <a:t> = </a:t>
            </a:r>
            <a:r>
              <a:rPr lang="en-US" sz="2400" b="1" dirty="0" err="1">
                <a:latin typeface="Courier"/>
              </a:rPr>
              <a:t>tmp.left</a:t>
            </a:r>
            <a:r>
              <a:rPr lang="en-US" sz="2400" b="1" dirty="0">
                <a:latin typeface="Courier"/>
              </a:rPr>
              <a:t>;</a:t>
            </a:r>
          </a:p>
          <a:p>
            <a:r>
              <a:rPr lang="en-US" sz="2400" b="1" dirty="0">
                <a:latin typeface="Courier"/>
              </a:rPr>
              <a:t> </a:t>
            </a:r>
            <a:r>
              <a:rPr lang="en-US" sz="2400" b="1" dirty="0" err="1">
                <a:latin typeface="Courier"/>
              </a:rPr>
              <a:t>tmp.left</a:t>
            </a:r>
            <a:r>
              <a:rPr lang="en-US" sz="2400" b="1" dirty="0">
                <a:latin typeface="Courier"/>
              </a:rPr>
              <a:t> = t;</a:t>
            </a:r>
          </a:p>
          <a:p>
            <a:r>
              <a:rPr lang="en-US" sz="2400" b="1" dirty="0">
                <a:latin typeface="Courier"/>
              </a:rPr>
              <a:t> return </a:t>
            </a:r>
            <a:r>
              <a:rPr lang="en-US" sz="2400" b="1" dirty="0" err="1">
                <a:latin typeface="Courier"/>
              </a:rPr>
              <a:t>tmp</a:t>
            </a:r>
            <a:r>
              <a:rPr lang="en-US" sz="2400" b="1" dirty="0">
                <a:latin typeface="Courier"/>
              </a:rPr>
              <a:t>; </a:t>
            </a:r>
          </a:p>
          <a:p>
            <a:r>
              <a:rPr lang="en-US" sz="2400" b="1" dirty="0">
                <a:latin typeface="Courier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1ED28A-E8C7-A328-A42A-ED3415CBABE1}"/>
              </a:ext>
            </a:extLst>
          </p:cNvPr>
          <p:cNvSpPr/>
          <p:nvPr/>
        </p:nvSpPr>
        <p:spPr>
          <a:xfrm flipH="1">
            <a:off x="5426969" y="1345715"/>
            <a:ext cx="45719" cy="5408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96108-B302-FC65-831F-BC1E81E238D0}"/>
              </a:ext>
            </a:extLst>
          </p:cNvPr>
          <p:cNvSpPr txBox="1"/>
          <p:nvPr/>
        </p:nvSpPr>
        <p:spPr>
          <a:xfrm>
            <a:off x="462369" y="4120709"/>
            <a:ext cx="52526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urier"/>
              </a:rPr>
              <a:t>Node </a:t>
            </a:r>
            <a:r>
              <a:rPr lang="en-US" sz="2400" b="1" dirty="0" err="1">
                <a:latin typeface="Courier"/>
              </a:rPr>
              <a:t>rotate_right</a:t>
            </a:r>
            <a:r>
              <a:rPr lang="en-US" sz="2400" b="1" dirty="0">
                <a:latin typeface="Courier"/>
              </a:rPr>
              <a:t> (Node t) </a:t>
            </a:r>
          </a:p>
          <a:p>
            <a:r>
              <a:rPr lang="en-US" sz="2400" b="1" dirty="0">
                <a:latin typeface="Courier"/>
              </a:rPr>
              <a:t>{ </a:t>
            </a:r>
          </a:p>
          <a:p>
            <a:r>
              <a:rPr lang="en-US" sz="2400" b="1" dirty="0">
                <a:latin typeface="Courier"/>
              </a:rPr>
              <a:t> Node </a:t>
            </a:r>
            <a:r>
              <a:rPr lang="en-US" sz="2400" b="1" dirty="0" err="1">
                <a:latin typeface="Courier"/>
              </a:rPr>
              <a:t>tmp</a:t>
            </a:r>
            <a:r>
              <a:rPr lang="en-US" sz="2400" b="1" dirty="0">
                <a:latin typeface="Courier"/>
              </a:rPr>
              <a:t> = </a:t>
            </a:r>
            <a:r>
              <a:rPr lang="en-US" sz="2400" b="1" dirty="0" err="1">
                <a:latin typeface="Courier"/>
              </a:rPr>
              <a:t>t.left</a:t>
            </a:r>
            <a:r>
              <a:rPr lang="en-US" sz="2400" b="1" dirty="0">
                <a:latin typeface="Courier"/>
              </a:rPr>
              <a:t>; </a:t>
            </a:r>
          </a:p>
          <a:p>
            <a:r>
              <a:rPr lang="en-US" sz="2400" b="1" dirty="0">
                <a:latin typeface="Courier"/>
              </a:rPr>
              <a:t> </a:t>
            </a:r>
            <a:r>
              <a:rPr lang="en-US" sz="2400" b="1" dirty="0" err="1">
                <a:latin typeface="Courier"/>
              </a:rPr>
              <a:t>t.left</a:t>
            </a:r>
            <a:r>
              <a:rPr lang="en-US" sz="2400" b="1" dirty="0">
                <a:latin typeface="Courier"/>
              </a:rPr>
              <a:t> = </a:t>
            </a:r>
            <a:r>
              <a:rPr lang="en-US" sz="2400" b="1" dirty="0" err="1">
                <a:latin typeface="Courier"/>
              </a:rPr>
              <a:t>temp.right</a:t>
            </a:r>
            <a:r>
              <a:rPr lang="en-US" sz="2400" b="1" dirty="0">
                <a:latin typeface="Courier"/>
              </a:rPr>
              <a:t>; </a:t>
            </a:r>
          </a:p>
          <a:p>
            <a:r>
              <a:rPr lang="en-US" sz="2400" b="1" dirty="0">
                <a:latin typeface="Courier"/>
              </a:rPr>
              <a:t> </a:t>
            </a:r>
            <a:r>
              <a:rPr lang="en-US" sz="2400" b="1" dirty="0" err="1">
                <a:latin typeface="Courier"/>
              </a:rPr>
              <a:t>tmp.right</a:t>
            </a:r>
            <a:r>
              <a:rPr lang="en-US" sz="2400" b="1" dirty="0">
                <a:latin typeface="Courier"/>
              </a:rPr>
              <a:t> = t;</a:t>
            </a:r>
          </a:p>
          <a:p>
            <a:r>
              <a:rPr lang="en-US" sz="2400" b="1" dirty="0">
                <a:latin typeface="Courier"/>
              </a:rPr>
              <a:t> return </a:t>
            </a:r>
            <a:r>
              <a:rPr lang="en-US" sz="2400" b="1" dirty="0" err="1">
                <a:latin typeface="Courier"/>
              </a:rPr>
              <a:t>tmp</a:t>
            </a:r>
            <a:r>
              <a:rPr lang="en-US" sz="2400" b="1" dirty="0">
                <a:latin typeface="Courier"/>
              </a:rPr>
              <a:t>; </a:t>
            </a:r>
          </a:p>
          <a:p>
            <a:r>
              <a:rPr lang="en-US" sz="2400" b="1" dirty="0">
                <a:latin typeface="Courier"/>
              </a:rPr>
              <a:t>}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B8C937-3CA1-215F-A927-269539C61DF2}"/>
              </a:ext>
            </a:extLst>
          </p:cNvPr>
          <p:cNvSpPr txBox="1">
            <a:spLocks/>
          </p:cNvSpPr>
          <p:nvPr/>
        </p:nvSpPr>
        <p:spPr>
          <a:xfrm>
            <a:off x="5715000" y="1730467"/>
            <a:ext cx="2803638" cy="818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000" dirty="0"/>
              <a:t>Analysis</a:t>
            </a:r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5CD45E-115F-2834-3E88-1264A4910ECA}"/>
              </a:ext>
            </a:extLst>
          </p:cNvPr>
          <p:cNvSpPr txBox="1">
            <a:spLocks/>
          </p:cNvSpPr>
          <p:nvPr/>
        </p:nvSpPr>
        <p:spPr>
          <a:xfrm>
            <a:off x="5804452" y="2549425"/>
            <a:ext cx="2803638" cy="818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000" dirty="0"/>
              <a:t>O(</a:t>
            </a:r>
            <a:r>
              <a:rPr lang="en-US" sz="4000" i="1" dirty="0"/>
              <a:t>1</a:t>
            </a:r>
            <a:r>
              <a:rPr lang="en-US" sz="4000" dirty="0"/>
              <a:t>)</a:t>
            </a:r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5ED3A0-2EB6-2F1B-E3E7-4E66891906A6}"/>
              </a:ext>
            </a:extLst>
          </p:cNvPr>
          <p:cNvSpPr/>
          <p:nvPr/>
        </p:nvSpPr>
        <p:spPr>
          <a:xfrm flipV="1">
            <a:off x="551821" y="3866615"/>
            <a:ext cx="4806572" cy="51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D1AB3D-CE4F-E473-9AB4-C227552E6068}"/>
              </a:ext>
            </a:extLst>
          </p:cNvPr>
          <p:cNvSpPr txBox="1">
            <a:spLocks/>
          </p:cNvSpPr>
          <p:nvPr/>
        </p:nvSpPr>
        <p:spPr>
          <a:xfrm>
            <a:off x="5715000" y="4775790"/>
            <a:ext cx="3246129" cy="818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000" dirty="0"/>
              <a:t>BUT</a:t>
            </a:r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C4EE3F1-71C8-5EDE-D34D-1748786945B4}"/>
              </a:ext>
            </a:extLst>
          </p:cNvPr>
          <p:cNvSpPr txBox="1">
            <a:spLocks/>
          </p:cNvSpPr>
          <p:nvPr/>
        </p:nvSpPr>
        <p:spPr>
          <a:xfrm>
            <a:off x="5744806" y="5377598"/>
            <a:ext cx="2882358" cy="818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400" dirty="0"/>
              <a:t>How many rotations?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82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405" y="85756"/>
            <a:ext cx="7886700" cy="726695"/>
          </a:xfrm>
        </p:spPr>
        <p:txBody>
          <a:bodyPr/>
          <a:lstStyle/>
          <a:p>
            <a:r>
              <a:rPr lang="en-US" dirty="0"/>
              <a:t>Idea 1: 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2" y="991832"/>
            <a:ext cx="7886700" cy="853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Maintain Binary Search Tree (BST) property, while moving stuff around.</a:t>
            </a:r>
          </a:p>
        </p:txBody>
      </p:sp>
      <p:sp>
        <p:nvSpPr>
          <p:cNvPr id="5" name="Rectangle 4"/>
          <p:cNvSpPr/>
          <p:nvPr/>
        </p:nvSpPr>
        <p:spPr>
          <a:xfrm>
            <a:off x="1447689" y="5419343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423083" y="5406706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Rectangle 7"/>
          <p:cNvSpPr/>
          <p:nvPr/>
        </p:nvSpPr>
        <p:spPr>
          <a:xfrm>
            <a:off x="2065726" y="4051849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9" name="Rectangle 8"/>
          <p:cNvSpPr/>
          <p:nvPr/>
        </p:nvSpPr>
        <p:spPr>
          <a:xfrm>
            <a:off x="1013879" y="4071367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13899" y="2624782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1" name="Straight Connector 10"/>
          <p:cNvCxnSpPr>
            <a:stCxn id="10" idx="2"/>
            <a:endCxn id="8" idx="0"/>
          </p:cNvCxnSpPr>
          <p:nvPr/>
        </p:nvCxnSpPr>
        <p:spPr>
          <a:xfrm>
            <a:off x="1809297" y="3251397"/>
            <a:ext cx="551827" cy="800452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2"/>
            <a:endCxn id="5" idx="0"/>
          </p:cNvCxnSpPr>
          <p:nvPr/>
        </p:nvCxnSpPr>
        <p:spPr>
          <a:xfrm>
            <a:off x="1309277" y="4697982"/>
            <a:ext cx="433810" cy="721361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0"/>
            <a:endCxn id="9" idx="2"/>
          </p:cNvCxnSpPr>
          <p:nvPr/>
        </p:nvCxnSpPr>
        <p:spPr>
          <a:xfrm flipV="1">
            <a:off x="718481" y="4697982"/>
            <a:ext cx="590796" cy="708724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2"/>
            <a:endCxn id="9" idx="0"/>
          </p:cNvCxnSpPr>
          <p:nvPr/>
        </p:nvCxnSpPr>
        <p:spPr>
          <a:xfrm flipH="1">
            <a:off x="1309277" y="3251397"/>
            <a:ext cx="500020" cy="819970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1" name="Picture 23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918" y="3165603"/>
            <a:ext cx="2209517" cy="988962"/>
          </a:xfrm>
          <a:prstGeom prst="rect">
            <a:avLst/>
          </a:prstGeom>
        </p:spPr>
      </p:pic>
      <p:sp>
        <p:nvSpPr>
          <p:cNvPr id="241" name="TextBox 240"/>
          <p:cNvSpPr txBox="1"/>
          <p:nvPr/>
        </p:nvSpPr>
        <p:spPr>
          <a:xfrm rot="394597">
            <a:off x="3124612" y="5813908"/>
            <a:ext cx="214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8B1B17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That’s not binary!!</a:t>
            </a:r>
          </a:p>
        </p:txBody>
      </p:sp>
      <p:sp>
        <p:nvSpPr>
          <p:cNvPr id="549" name="TextBox 548"/>
          <p:cNvSpPr txBox="1"/>
          <p:nvPr/>
        </p:nvSpPr>
        <p:spPr>
          <a:xfrm>
            <a:off x="6591305" y="6077297"/>
            <a:ext cx="2663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CLAIM: </a:t>
            </a:r>
          </a:p>
          <a:p>
            <a:r>
              <a:rPr lang="en-US" dirty="0">
                <a:solidFill>
                  <a:schemeClr val="accent1"/>
                </a:solidFill>
              </a:rPr>
              <a:t>this still has BST property.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41843" y="-7008"/>
            <a:ext cx="3980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No matter what lives underneath A,B,C, </a:t>
            </a:r>
            <a:r>
              <a:rPr lang="en-US" b="1" dirty="0">
                <a:solidFill>
                  <a:schemeClr val="accent1"/>
                </a:solidFill>
              </a:rPr>
              <a:t>this takes time O(1).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(Why?)</a:t>
            </a:r>
          </a:p>
        </p:txBody>
      </p:sp>
      <p:sp>
        <p:nvSpPr>
          <p:cNvPr id="16" name="Triangle 15"/>
          <p:cNvSpPr/>
          <p:nvPr/>
        </p:nvSpPr>
        <p:spPr>
          <a:xfrm>
            <a:off x="1447689" y="6045958"/>
            <a:ext cx="590796" cy="527119"/>
          </a:xfrm>
          <a:prstGeom prst="triangle">
            <a:avLst/>
          </a:prstGeom>
          <a:pattFill prst="dkHorz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422186" y="6026228"/>
            <a:ext cx="590796" cy="527119"/>
          </a:xfrm>
          <a:prstGeom prst="triangle">
            <a:avLst/>
          </a:prstGeom>
          <a:pattFill prst="diagBrick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2089543" y="4678464"/>
            <a:ext cx="590796" cy="527119"/>
          </a:xfrm>
          <a:prstGeom prst="triangle">
            <a:avLst/>
          </a:prstGeom>
          <a:pattFill prst="zigZ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3241145" y="1797948"/>
            <a:ext cx="3062561" cy="4773239"/>
            <a:chOff x="3241145" y="1797948"/>
            <a:chExt cx="3062561" cy="4773239"/>
          </a:xfrm>
        </p:grpSpPr>
        <p:grpSp>
          <p:nvGrpSpPr>
            <p:cNvPr id="7" name="Group 6"/>
            <p:cNvGrpSpPr/>
            <p:nvPr/>
          </p:nvGrpSpPr>
          <p:grpSpPr>
            <a:xfrm>
              <a:off x="3241145" y="1797948"/>
              <a:ext cx="3036132" cy="4748625"/>
              <a:chOff x="3241145" y="1797948"/>
              <a:chExt cx="3036132" cy="474862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310357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536506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686481" y="541934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414956" y="2624782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250408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3" name="Straight Connector 22"/>
              <p:cNvCxnSpPr>
                <a:stCxn id="22" idx="2"/>
                <a:endCxn id="20" idx="0"/>
              </p:cNvCxnSpPr>
              <p:nvPr/>
            </p:nvCxnSpPr>
            <p:spPr>
              <a:xfrm>
                <a:off x="5545806" y="4680598"/>
                <a:ext cx="436073" cy="738745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endCxn id="18" idx="0"/>
              </p:cNvCxnSpPr>
              <p:nvPr/>
            </p:nvCxnSpPr>
            <p:spPr>
              <a:xfrm flipH="1">
                <a:off x="4605755" y="3251397"/>
                <a:ext cx="75943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21" idx="2"/>
                <a:endCxn id="19" idx="0"/>
              </p:cNvCxnSpPr>
              <p:nvPr/>
            </p:nvCxnSpPr>
            <p:spPr>
              <a:xfrm flipH="1">
                <a:off x="3831904" y="3251397"/>
                <a:ext cx="878450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21" idx="2"/>
                <a:endCxn id="22" idx="0"/>
              </p:cNvCxnSpPr>
              <p:nvPr/>
            </p:nvCxnSpPr>
            <p:spPr>
              <a:xfrm>
                <a:off x="4710354" y="3251397"/>
                <a:ext cx="835452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8" name="Picture 23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60036" y="1803375"/>
                <a:ext cx="2034394" cy="910578"/>
              </a:xfrm>
              <a:prstGeom prst="rect">
                <a:avLst/>
              </a:prstGeom>
            </p:spPr>
          </p:pic>
          <p:cxnSp>
            <p:nvCxnSpPr>
              <p:cNvPr id="547" name="Straight Connector 546"/>
              <p:cNvCxnSpPr/>
              <p:nvPr/>
            </p:nvCxnSpPr>
            <p:spPr>
              <a:xfrm flipV="1">
                <a:off x="3241145" y="1797948"/>
                <a:ext cx="0" cy="47486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riangle 44"/>
            <p:cNvSpPr/>
            <p:nvPr/>
          </p:nvSpPr>
          <p:spPr>
            <a:xfrm>
              <a:off x="4339762" y="4697982"/>
              <a:ext cx="590796" cy="527119"/>
            </a:xfrm>
            <a:prstGeom prst="triangle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3528227" y="4674230"/>
              <a:ext cx="590796" cy="527119"/>
            </a:xfrm>
            <a:prstGeom prst="triangle">
              <a:avLst/>
            </a:prstGeom>
            <a:pattFill prst="diagBrick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5712910" y="6044068"/>
              <a:ext cx="590796" cy="527119"/>
            </a:xfrm>
            <a:prstGeom prst="triangle">
              <a:avLst/>
            </a:prstGeom>
            <a:pattFill prst="zigZ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74067" y="1824452"/>
            <a:ext cx="2495470" cy="4748625"/>
            <a:chOff x="6574067" y="1824452"/>
            <a:chExt cx="2495470" cy="4748625"/>
          </a:xfrm>
        </p:grpSpPr>
        <p:grpSp>
          <p:nvGrpSpPr>
            <p:cNvPr id="12" name="Group 11"/>
            <p:cNvGrpSpPr/>
            <p:nvPr/>
          </p:nvGrpSpPr>
          <p:grpSpPr>
            <a:xfrm>
              <a:off x="6574067" y="1824452"/>
              <a:ext cx="2495470" cy="4748625"/>
              <a:chOff x="6574067" y="1824452"/>
              <a:chExt cx="2495470" cy="4748625"/>
            </a:xfrm>
          </p:grpSpPr>
          <p:sp>
            <p:nvSpPr>
              <p:cNvPr id="242" name="Rectangle 241"/>
              <p:cNvSpPr/>
              <p:nvPr/>
            </p:nvSpPr>
            <p:spPr>
              <a:xfrm>
                <a:off x="7627751" y="5402547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7008775" y="400002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8478741" y="5373110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7609785" y="2578549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8042668" y="4007750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47" name="Straight Connector 246"/>
              <p:cNvCxnSpPr/>
              <p:nvPr/>
            </p:nvCxnSpPr>
            <p:spPr>
              <a:xfrm>
                <a:off x="8338066" y="4634365"/>
                <a:ext cx="436073" cy="738745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46" idx="2"/>
              </p:cNvCxnSpPr>
              <p:nvPr/>
            </p:nvCxnSpPr>
            <p:spPr>
              <a:xfrm flipH="1">
                <a:off x="7923150" y="4634365"/>
                <a:ext cx="414916" cy="768182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>
                <a:endCxn id="243" idx="0"/>
              </p:cNvCxnSpPr>
              <p:nvPr/>
            </p:nvCxnSpPr>
            <p:spPr>
              <a:xfrm flipH="1">
                <a:off x="7304173" y="3205164"/>
                <a:ext cx="588871" cy="794859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>
                <a:stCxn id="245" idx="2"/>
              </p:cNvCxnSpPr>
              <p:nvPr/>
            </p:nvCxnSpPr>
            <p:spPr>
              <a:xfrm>
                <a:off x="7905183" y="3205164"/>
                <a:ext cx="432883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/>
              <p:cNvCxnSpPr/>
              <p:nvPr/>
            </p:nvCxnSpPr>
            <p:spPr>
              <a:xfrm flipV="1">
                <a:off x="6574067" y="1824452"/>
                <a:ext cx="0" cy="47486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riangle 47"/>
            <p:cNvSpPr/>
            <p:nvPr/>
          </p:nvSpPr>
          <p:spPr>
            <a:xfrm>
              <a:off x="7008982" y="4618771"/>
              <a:ext cx="590796" cy="527119"/>
            </a:xfrm>
            <a:prstGeom prst="triangle">
              <a:avLst/>
            </a:prstGeom>
            <a:pattFill prst="diagBrick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iangle 48"/>
            <p:cNvSpPr/>
            <p:nvPr/>
          </p:nvSpPr>
          <p:spPr>
            <a:xfrm>
              <a:off x="7750948" y="6018545"/>
              <a:ext cx="364931" cy="263560"/>
            </a:xfrm>
            <a:prstGeom prst="triangle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iangle 49"/>
            <p:cNvSpPr/>
            <p:nvPr/>
          </p:nvSpPr>
          <p:spPr>
            <a:xfrm>
              <a:off x="8633464" y="6000013"/>
              <a:ext cx="364931" cy="263560"/>
            </a:xfrm>
            <a:prstGeom prst="triangle">
              <a:avLst/>
            </a:prstGeom>
            <a:pattFill prst="zigZ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611835" y="5373110"/>
            <a:ext cx="101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B fell down.</a:t>
            </a:r>
          </a:p>
        </p:txBody>
      </p:sp>
      <p:sp>
        <p:nvSpPr>
          <p:cNvPr id="29" name="TextBox 28"/>
          <p:cNvSpPr txBox="1"/>
          <p:nvPr/>
        </p:nvSpPr>
        <p:spPr>
          <a:xfrm rot="10800000" flipV="1">
            <a:off x="-6472" y="1822171"/>
            <a:ext cx="1815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Note: A, B, C, X, Y are variable names, not the contents of the nodes.</a:t>
            </a:r>
          </a:p>
        </p:txBody>
      </p:sp>
    </p:spTree>
    <p:extLst>
      <p:ext uri="{BB962C8B-B14F-4D97-AF65-F5344CB8AC3E}">
        <p14:creationId xmlns:p14="http://schemas.microsoft.com/office/powerpoint/2010/main" val="402908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/>
      <p:bldP spid="549" grpId="0"/>
      <p:bldP spid="15" grpId="0"/>
      <p:bldP spid="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seems helpful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53088" y="4455643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7839" y="3086604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99315" y="5874226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241577" y="4566000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26201" y="2031173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>
            <a:stCxn id="25" idx="2"/>
            <a:endCxn id="24" idx="0"/>
          </p:cNvCxnSpPr>
          <p:nvPr/>
        </p:nvCxnSpPr>
        <p:spPr>
          <a:xfrm>
            <a:off x="3569202" y="5161975"/>
            <a:ext cx="357738" cy="71225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8" idx="0"/>
            <a:endCxn id="26" idx="2"/>
          </p:cNvCxnSpPr>
          <p:nvPr/>
        </p:nvCxnSpPr>
        <p:spPr>
          <a:xfrm flipH="1" flipV="1">
            <a:off x="1953826" y="2627148"/>
            <a:ext cx="828362" cy="7029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3" idx="0"/>
          </p:cNvCxnSpPr>
          <p:nvPr/>
        </p:nvCxnSpPr>
        <p:spPr>
          <a:xfrm flipH="1">
            <a:off x="1125464" y="2627148"/>
            <a:ext cx="828362" cy="45945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616441" y="5838446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33" name="Straight Connector 32"/>
          <p:cNvCxnSpPr>
            <a:stCxn id="25" idx="2"/>
            <a:endCxn id="32" idx="0"/>
          </p:cNvCxnSpPr>
          <p:nvPr/>
        </p:nvCxnSpPr>
        <p:spPr>
          <a:xfrm flipH="1">
            <a:off x="2944066" y="5161975"/>
            <a:ext cx="625136" cy="6764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" idx="0"/>
            <a:endCxn id="38" idx="2"/>
          </p:cNvCxnSpPr>
          <p:nvPr/>
        </p:nvCxnSpPr>
        <p:spPr>
          <a:xfrm flipH="1" flipV="1">
            <a:off x="2782188" y="3926098"/>
            <a:ext cx="787014" cy="63990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454563" y="3330123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7" name="Straight Connector 46"/>
          <p:cNvCxnSpPr>
            <a:stCxn id="22" idx="0"/>
            <a:endCxn id="38" idx="2"/>
          </p:cNvCxnSpPr>
          <p:nvPr/>
        </p:nvCxnSpPr>
        <p:spPr>
          <a:xfrm flipV="1">
            <a:off x="1780713" y="3926098"/>
            <a:ext cx="1001475" cy="52954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150594" y="2410965"/>
            <a:ext cx="2181965" cy="988962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V="1">
            <a:off x="4332559" y="1906879"/>
            <a:ext cx="0" cy="5554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/>
          <p:cNvGrpSpPr/>
          <p:nvPr/>
        </p:nvGrpSpPr>
        <p:grpSpPr>
          <a:xfrm>
            <a:off x="4891493" y="-1769990"/>
            <a:ext cx="4136489" cy="7053613"/>
            <a:chOff x="4891493" y="-1769990"/>
            <a:chExt cx="4136489" cy="7053613"/>
          </a:xfrm>
        </p:grpSpPr>
        <p:sp>
          <p:nvSpPr>
            <p:cNvPr id="71" name="Rectangle 70"/>
            <p:cNvSpPr/>
            <p:nvPr/>
          </p:nvSpPr>
          <p:spPr>
            <a:xfrm>
              <a:off x="6025022" y="4687648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891493" y="4672373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8372733" y="4672373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883231" y="3384591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555305" y="3399927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Straight Connector 75"/>
            <p:cNvCxnSpPr>
              <a:stCxn id="74" idx="2"/>
              <a:endCxn id="73" idx="0"/>
            </p:cNvCxnSpPr>
            <p:nvPr/>
          </p:nvCxnSpPr>
          <p:spPr>
            <a:xfrm>
              <a:off x="8210856" y="3980566"/>
              <a:ext cx="48950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7304769" y="4672373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80" name="Straight Connector 79"/>
            <p:cNvCxnSpPr>
              <a:stCxn id="74" idx="2"/>
              <a:endCxn id="79" idx="0"/>
            </p:cNvCxnSpPr>
            <p:nvPr/>
          </p:nvCxnSpPr>
          <p:spPr>
            <a:xfrm flipH="1">
              <a:off x="7632394" y="3980566"/>
              <a:ext cx="57846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74" idx="0"/>
            </p:cNvCxnSpPr>
            <p:nvPr/>
          </p:nvCxnSpPr>
          <p:spPr>
            <a:xfrm flipH="1" flipV="1">
              <a:off x="6981010" y="2760025"/>
              <a:ext cx="1229846" cy="62456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6653385" y="2164050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83" name="Straight Connector 82"/>
            <p:cNvCxnSpPr>
              <a:stCxn id="75" idx="0"/>
              <a:endCxn id="82" idx="2"/>
            </p:cNvCxnSpPr>
            <p:nvPr/>
          </p:nvCxnSpPr>
          <p:spPr>
            <a:xfrm flipV="1">
              <a:off x="5882930" y="2760025"/>
              <a:ext cx="1098080" cy="63990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349416" y="1244892"/>
              <a:ext cx="2181965" cy="988962"/>
            </a:xfrm>
            <a:prstGeom prst="rect">
              <a:avLst/>
            </a:prstGeom>
          </p:spPr>
        </p:pic>
        <p:cxnSp>
          <p:nvCxnSpPr>
            <p:cNvPr id="96" name="Straight Connector 95"/>
            <p:cNvCxnSpPr/>
            <p:nvPr/>
          </p:nvCxnSpPr>
          <p:spPr>
            <a:xfrm flipH="1">
              <a:off x="5273950" y="3988234"/>
              <a:ext cx="57846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858499" y="3988233"/>
              <a:ext cx="48950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8530952" y="-1769990"/>
              <a:ext cx="0" cy="4748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062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343072" cy="1325563"/>
          </a:xfrm>
        </p:spPr>
        <p:txBody>
          <a:bodyPr/>
          <a:lstStyle/>
          <a:p>
            <a:r>
              <a:rPr lang="en-US" dirty="0"/>
              <a:t>Idea 2: have some proxy for 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Maintaining </a:t>
            </a:r>
            <a:r>
              <a:rPr lang="en-US" dirty="0">
                <a:solidFill>
                  <a:schemeClr val="accent4"/>
                </a:solidFill>
              </a:rPr>
              <a:t>perfect balance </a:t>
            </a:r>
            <a:r>
              <a:rPr lang="en-US" dirty="0"/>
              <a:t>is too hard.</a:t>
            </a:r>
          </a:p>
          <a:p>
            <a:r>
              <a:rPr lang="en-US" dirty="0"/>
              <a:t>Instead, come up with some </a:t>
            </a:r>
            <a:r>
              <a:rPr lang="en-US" dirty="0">
                <a:solidFill>
                  <a:schemeClr val="accent4"/>
                </a:solidFill>
              </a:rPr>
              <a:t>proxy for balance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If the tree satisfies </a:t>
            </a:r>
            <a:r>
              <a:rPr lang="en-US" dirty="0">
                <a:solidFill>
                  <a:schemeClr val="accent4"/>
                </a:solidFill>
              </a:rPr>
              <a:t>[SOME PROPERTY]</a:t>
            </a:r>
            <a:r>
              <a:rPr lang="en-US" dirty="0"/>
              <a:t>, then it’s pretty balanced.</a:t>
            </a:r>
          </a:p>
          <a:p>
            <a:pPr lvl="1"/>
            <a:r>
              <a:rPr lang="en-US" dirty="0"/>
              <a:t>We can maintain </a:t>
            </a:r>
            <a:r>
              <a:rPr lang="en-US" dirty="0">
                <a:solidFill>
                  <a:schemeClr val="accent4"/>
                </a:solidFill>
              </a:rPr>
              <a:t>[SOME PROPERTY]</a:t>
            </a:r>
            <a:r>
              <a:rPr lang="en-US" dirty="0"/>
              <a:t> using rotations.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9813" y="4293660"/>
            <a:ext cx="3387890" cy="22541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0" y="4717774"/>
            <a:ext cx="3572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F6E6C"/>
                </a:solidFill>
              </a:rPr>
              <a:t>There are actually several ways to do this, but today we’ll see</a:t>
            </a:r>
            <a:r>
              <a:rPr lang="mr-IN" sz="2400" dirty="0">
                <a:solidFill>
                  <a:srgbClr val="CF6E6C"/>
                </a:solidFill>
              </a:rPr>
              <a:t>…</a:t>
            </a:r>
            <a:endParaRPr lang="en-US" sz="2400" dirty="0">
              <a:solidFill>
                <a:srgbClr val="CF6E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69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670" y="1026428"/>
            <a:ext cx="7886700" cy="1883430"/>
          </a:xfrm>
        </p:spPr>
        <p:txBody>
          <a:bodyPr/>
          <a:lstStyle/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A Binary Search Tree that balances itself!</a:t>
            </a:r>
          </a:p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No more time-consuming by-hand balancing!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661815" y="3165531"/>
            <a:ext cx="8405214" cy="3723203"/>
            <a:chOff x="661815" y="3165531"/>
            <a:chExt cx="8405214" cy="3723203"/>
          </a:xfrm>
        </p:grpSpPr>
        <p:sp>
          <p:nvSpPr>
            <p:cNvPr id="4" name="TextBox 3"/>
            <p:cNvSpPr txBox="1"/>
            <p:nvPr/>
          </p:nvSpPr>
          <p:spPr>
            <a:xfrm rot="20776770">
              <a:off x="661815" y="3165531"/>
              <a:ext cx="523412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200" dirty="0">
                  <a:solidFill>
                    <a:srgbClr val="8B1B17"/>
                  </a:solidFill>
                  <a:latin typeface="Brush Script MT" charset="0"/>
                  <a:ea typeface="Brush Script MT" charset="0"/>
                  <a:cs typeface="Brush Script MT" charset="0"/>
                </a:rPr>
                <a:t>Red</a:t>
              </a:r>
              <a:r>
                <a:rPr lang="en-US" sz="7200" dirty="0">
                  <a:latin typeface="Brush Script MT" charset="0"/>
                  <a:ea typeface="Brush Script MT" charset="0"/>
                  <a:cs typeface="Brush Script MT" charset="0"/>
                </a:rPr>
                <a:t>-Black </a:t>
              </a:r>
              <a:r>
                <a:rPr lang="en-US" sz="7200" dirty="0">
                  <a:solidFill>
                    <a:srgbClr val="8B1B17"/>
                  </a:solidFill>
                  <a:latin typeface="Brush Script MT" charset="0"/>
                  <a:ea typeface="Brush Script MT" charset="0"/>
                  <a:cs typeface="Brush Script MT" charset="0"/>
                </a:rPr>
                <a:t>tree!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290645" y="3693736"/>
              <a:ext cx="7776384" cy="3194998"/>
              <a:chOff x="1290645" y="3693736"/>
              <a:chExt cx="7776384" cy="3194998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740701" y="3693736"/>
                <a:ext cx="3326328" cy="3194998"/>
                <a:chOff x="5740701" y="3693736"/>
                <a:chExt cx="3326328" cy="3194998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6000857" y="3693736"/>
                  <a:ext cx="3066172" cy="3194998"/>
                  <a:chOff x="6000857" y="3693736"/>
                  <a:chExt cx="3066172" cy="3194998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 flipH="1">
                    <a:off x="6000857" y="3693736"/>
                    <a:ext cx="3066172" cy="3194998"/>
                  </a:xfrm>
                  <a:prstGeom prst="rect">
                    <a:avLst/>
                  </a:prstGeom>
                </p:spPr>
              </p:pic>
              <p:sp>
                <p:nvSpPr>
                  <p:cNvPr id="21" name="Rectangle 20"/>
                  <p:cNvSpPr/>
                  <p:nvPr/>
                </p:nvSpPr>
                <p:spPr>
                  <a:xfrm>
                    <a:off x="6000857" y="4235761"/>
                    <a:ext cx="1528080" cy="113276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</p:grpSp>
            <p:grpSp>
              <p:nvGrpSpPr>
                <p:cNvPr id="26" name="Group 25"/>
                <p:cNvGrpSpPr/>
                <p:nvPr/>
              </p:nvGrpSpPr>
              <p:grpSpPr>
                <a:xfrm>
                  <a:off x="5740701" y="4091516"/>
                  <a:ext cx="1929339" cy="1435827"/>
                  <a:chOff x="5740701" y="4091516"/>
                  <a:chExt cx="1929339" cy="1435827"/>
                </a:xfrm>
              </p:grpSpPr>
              <p:sp>
                <p:nvSpPr>
                  <p:cNvPr id="7" name="Rectangle 6"/>
                  <p:cNvSpPr/>
                  <p:nvPr/>
                </p:nvSpPr>
                <p:spPr>
                  <a:xfrm>
                    <a:off x="6292937" y="5228189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4</a:t>
                    </a:r>
                  </a:p>
                </p:txBody>
              </p:sp>
              <p:sp>
                <p:nvSpPr>
                  <p:cNvPr id="8" name="Rectangle 7"/>
                  <p:cNvSpPr/>
                  <p:nvPr/>
                </p:nvSpPr>
                <p:spPr>
                  <a:xfrm>
                    <a:off x="5740701" y="5222156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9" name="Rectangle 8"/>
                  <p:cNvSpPr/>
                  <p:nvPr/>
                </p:nvSpPr>
                <p:spPr>
                  <a:xfrm>
                    <a:off x="7351617" y="5218948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8</a:t>
                    </a:r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7033193" y="4562273"/>
                    <a:ext cx="318423" cy="299154"/>
                  </a:xfrm>
                  <a:prstGeom prst="rect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7</a:t>
                    </a:r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6059124" y="4584647"/>
                    <a:ext cx="318423" cy="299154"/>
                  </a:xfrm>
                  <a:prstGeom prst="rect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>
                        <a:solidFill>
                          <a:schemeClr val="bg1"/>
                        </a:solidFill>
                      </a:rPr>
                      <a:t>3</a:t>
                    </a:r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" name="Rectangle 11"/>
                  <p:cNvSpPr/>
                  <p:nvPr/>
                </p:nvSpPr>
                <p:spPr>
                  <a:xfrm>
                    <a:off x="6565787" y="4091516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5</a:t>
                    </a:r>
                  </a:p>
                </p:txBody>
              </p:sp>
              <p:cxnSp>
                <p:nvCxnSpPr>
                  <p:cNvPr id="13" name="Straight Connector 12"/>
                  <p:cNvCxnSpPr>
                    <a:stCxn id="15" idx="2"/>
                    <a:endCxn id="12" idx="0"/>
                  </p:cNvCxnSpPr>
                  <p:nvPr/>
                </p:nvCxnSpPr>
                <p:spPr>
                  <a:xfrm>
                    <a:off x="6724999" y="4390670"/>
                    <a:ext cx="467406" cy="171603"/>
                  </a:xfrm>
                  <a:prstGeom prst="line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>
                    <a:stCxn id="12" idx="2"/>
                    <a:endCxn id="11" idx="0"/>
                  </p:cNvCxnSpPr>
                  <p:nvPr/>
                </p:nvCxnSpPr>
                <p:spPr>
                  <a:xfrm>
                    <a:off x="7192405" y="4861428"/>
                    <a:ext cx="318423" cy="357520"/>
                  </a:xfrm>
                  <a:prstGeom prst="line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>
                    <a:stCxn id="14" idx="2"/>
                    <a:endCxn id="9" idx="0"/>
                  </p:cNvCxnSpPr>
                  <p:nvPr/>
                </p:nvCxnSpPr>
                <p:spPr>
                  <a:xfrm>
                    <a:off x="6218336" y="4883801"/>
                    <a:ext cx="233812" cy="344387"/>
                  </a:xfrm>
                  <a:prstGeom prst="line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>
                    <a:stCxn id="14" idx="2"/>
                    <a:endCxn id="10" idx="0"/>
                  </p:cNvCxnSpPr>
                  <p:nvPr/>
                </p:nvCxnSpPr>
                <p:spPr>
                  <a:xfrm flipH="1">
                    <a:off x="5899913" y="4883801"/>
                    <a:ext cx="318423" cy="338354"/>
                  </a:xfrm>
                  <a:prstGeom prst="line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Rectangle 16"/>
                  <p:cNvSpPr/>
                  <p:nvPr/>
                </p:nvSpPr>
                <p:spPr>
                  <a:xfrm>
                    <a:off x="6799490" y="5224376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6</a:t>
                    </a:r>
                  </a:p>
                </p:txBody>
              </p:sp>
              <p:cxnSp>
                <p:nvCxnSpPr>
                  <p:cNvPr id="18" name="Straight Connector 17"/>
                  <p:cNvCxnSpPr>
                    <a:stCxn id="12" idx="2"/>
                  </p:cNvCxnSpPr>
                  <p:nvPr/>
                </p:nvCxnSpPr>
                <p:spPr>
                  <a:xfrm flipH="1">
                    <a:off x="6958702" y="4861428"/>
                    <a:ext cx="233703" cy="362948"/>
                  </a:xfrm>
                  <a:prstGeom prst="line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>
                    <a:stCxn id="15" idx="2"/>
                    <a:endCxn id="14" idx="0"/>
                  </p:cNvCxnSpPr>
                  <p:nvPr/>
                </p:nvCxnSpPr>
                <p:spPr>
                  <a:xfrm flipH="1">
                    <a:off x="6218336" y="4390670"/>
                    <a:ext cx="506663" cy="193977"/>
                  </a:xfrm>
                  <a:prstGeom prst="line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2" name="TextBox 21"/>
              <p:cNvSpPr txBox="1"/>
              <p:nvPr/>
            </p:nvSpPr>
            <p:spPr>
              <a:xfrm>
                <a:off x="1290645" y="4922768"/>
                <a:ext cx="423080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latin typeface="Futura Medium" charset="0"/>
                    <a:ea typeface="Futura Medium" charset="0"/>
                    <a:cs typeface="Futura Medium" charset="0"/>
                  </a:rPr>
                  <a:t>Maintain balance </a:t>
                </a:r>
                <a:r>
                  <a:rPr lang="en-US" dirty="0">
                    <a:latin typeface="Futura Medium" charset="0"/>
                    <a:ea typeface="Futura Medium" charset="0"/>
                    <a:cs typeface="Futura Medium" charset="0"/>
                  </a:rPr>
                  <a:t>by stipulating that </a:t>
                </a:r>
                <a:r>
                  <a:rPr lang="en-US" b="1" dirty="0">
                    <a:latin typeface="Futura Medium" charset="0"/>
                    <a:ea typeface="Futura Medium" charset="0"/>
                    <a:cs typeface="Futura Medium" charset="0"/>
                  </a:rPr>
                  <a:t>black nodes</a:t>
                </a:r>
                <a:r>
                  <a:rPr lang="en-US" dirty="0">
                    <a:latin typeface="Futura Medium" charset="0"/>
                    <a:ea typeface="Futura Medium" charset="0"/>
                    <a:cs typeface="Futura Medium" charset="0"/>
                  </a:rPr>
                  <a:t> are balanced, and that there </a:t>
                </a:r>
                <a:r>
                  <a:rPr lang="en-US" i="1" dirty="0">
                    <a:latin typeface="Futura Medium" charset="0"/>
                    <a:ea typeface="Futura Medium" charset="0"/>
                    <a:cs typeface="Futura Medium" charset="0"/>
                  </a:rPr>
                  <a:t>aren’t too many </a:t>
                </a:r>
                <a:r>
                  <a:rPr lang="en-US" b="1" dirty="0">
                    <a:solidFill>
                      <a:srgbClr val="8B1B17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red nodes</a:t>
                </a:r>
                <a:r>
                  <a:rPr lang="en-US" dirty="0">
                    <a:solidFill>
                      <a:srgbClr val="8B1B17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.</a:t>
                </a:r>
              </a:p>
            </p:txBody>
          </p:sp>
        </p:grp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164298" y="-255211"/>
            <a:ext cx="8343072" cy="1325563"/>
          </a:xfrm>
        </p:spPr>
        <p:txBody>
          <a:bodyPr/>
          <a:lstStyle/>
          <a:p>
            <a:r>
              <a:rPr lang="en-US" dirty="0"/>
              <a:t>Red-Black Trees</a:t>
            </a:r>
          </a:p>
        </p:txBody>
      </p:sp>
    </p:spTree>
    <p:extLst>
      <p:ext uri="{BB962C8B-B14F-4D97-AF65-F5344CB8AC3E}">
        <p14:creationId xmlns:p14="http://schemas.microsoft.com/office/powerpoint/2010/main" val="75309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12746</TotalTime>
  <Words>4487</Words>
  <Application>Microsoft Office PowerPoint</Application>
  <PresentationFormat>On-screen Show (4:3)</PresentationFormat>
  <Paragraphs>1198</Paragraphs>
  <Slides>96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8" baseType="lpstr">
      <vt:lpstr>Arial</vt:lpstr>
      <vt:lpstr>Brush Script MT</vt:lpstr>
      <vt:lpstr>Calibri</vt:lpstr>
      <vt:lpstr>Calibri Light</vt:lpstr>
      <vt:lpstr>Cambria Math</vt:lpstr>
      <vt:lpstr>Copperplate Gothic Bold</vt:lpstr>
      <vt:lpstr>Courier</vt:lpstr>
      <vt:lpstr>Courier New</vt:lpstr>
      <vt:lpstr>Futura Medium</vt:lpstr>
      <vt:lpstr>Times New Roman</vt:lpstr>
      <vt:lpstr>Wingdings</vt:lpstr>
      <vt:lpstr>Office Theme</vt:lpstr>
      <vt:lpstr>ECEG-5193: Algorithm Analysis and Design</vt:lpstr>
      <vt:lpstr>Some data structures  for storing objects like          (aka, nodes with keys)      </vt:lpstr>
      <vt:lpstr>Sorted Arrays</vt:lpstr>
      <vt:lpstr>(Not necessarily sorted)  Linked lists</vt:lpstr>
      <vt:lpstr>Motivation for Binary Search Trees</vt:lpstr>
      <vt:lpstr>Binary tree terminology</vt:lpstr>
      <vt:lpstr>Binary Search Trees</vt:lpstr>
      <vt:lpstr>Binary Search Trees</vt:lpstr>
      <vt:lpstr>Binary Search Trees</vt:lpstr>
      <vt:lpstr>Binary Search Trees</vt:lpstr>
      <vt:lpstr>Binary Search Trees</vt:lpstr>
      <vt:lpstr>this should look familiar</vt:lpstr>
      <vt:lpstr>Binary Search Trees</vt:lpstr>
      <vt:lpstr>TreeSort</vt:lpstr>
      <vt:lpstr>In-Order Traversal of BSTs</vt:lpstr>
      <vt:lpstr>In-Order Traversal of BSTs</vt:lpstr>
      <vt:lpstr>In-Order Traversal of BSTs</vt:lpstr>
      <vt:lpstr>In-Order Traversal of BSTs</vt:lpstr>
      <vt:lpstr>In-Order Traversal of BSTs</vt:lpstr>
      <vt:lpstr>In-Order Traversal of BSTs</vt:lpstr>
      <vt:lpstr>In-Order Traversal of BSTs</vt:lpstr>
      <vt:lpstr>In-Order Traversal of BSTs</vt:lpstr>
      <vt:lpstr>In-Order Traversal of BSTs</vt:lpstr>
      <vt:lpstr>In-Order Traversal of BSTs</vt:lpstr>
      <vt:lpstr>In-Order Traversal of BSTs</vt:lpstr>
      <vt:lpstr>In-Order Traversal of BSTs</vt:lpstr>
      <vt:lpstr>TreeSort Analysis</vt:lpstr>
      <vt:lpstr>In-Order Traversal of BSTs</vt:lpstr>
      <vt:lpstr>Save a BST to aFile</vt:lpstr>
      <vt:lpstr>Restore a BST File</vt:lpstr>
      <vt:lpstr>Restore a BST File</vt:lpstr>
      <vt:lpstr>Restore a BST File</vt:lpstr>
      <vt:lpstr>Restore a BST File</vt:lpstr>
      <vt:lpstr>Min/Max</vt:lpstr>
      <vt:lpstr>Find Minimum: Recursive Implementation</vt:lpstr>
      <vt:lpstr>Find Maximum: Non-recursive implementation</vt:lpstr>
      <vt:lpstr>Running time of min/max?</vt:lpstr>
      <vt:lpstr>Successor and predecessor</vt:lpstr>
      <vt:lpstr>Successor and predecessor</vt:lpstr>
      <vt:lpstr>Successor</vt:lpstr>
      <vt:lpstr>Successor</vt:lpstr>
      <vt:lpstr>Successor</vt:lpstr>
      <vt:lpstr>Successor</vt:lpstr>
      <vt:lpstr>Successor</vt:lpstr>
      <vt:lpstr>Successor</vt:lpstr>
      <vt:lpstr>Successor</vt:lpstr>
      <vt:lpstr>Successor</vt:lpstr>
      <vt:lpstr>Successor</vt:lpstr>
      <vt:lpstr>Successor</vt:lpstr>
      <vt:lpstr>Successor: running time</vt:lpstr>
      <vt:lpstr>PowerPoint Presentation</vt:lpstr>
      <vt:lpstr>SEARCH in a Binary Search Tree definition by example</vt:lpstr>
      <vt:lpstr>INSERT in a Binary Search Tree</vt:lpstr>
      <vt:lpstr>PowerPoint Presentation</vt:lpstr>
      <vt:lpstr>INSERT in a Binary Search Tree</vt:lpstr>
      <vt:lpstr>DELETE in a Binary Search Tree</vt:lpstr>
      <vt:lpstr>DELETE:</vt:lpstr>
      <vt:lpstr>DELETE in a Binary Search Tree</vt:lpstr>
      <vt:lpstr>DELETE in a Binary Search Tree</vt:lpstr>
      <vt:lpstr>DELETE in a Binary Search Tree </vt:lpstr>
      <vt:lpstr>DELETE in a Binary Search Tree </vt:lpstr>
      <vt:lpstr>Deletion routine for BST</vt:lpstr>
      <vt:lpstr>How long do these operations take?</vt:lpstr>
      <vt:lpstr>Search might take time O(n).</vt:lpstr>
      <vt:lpstr>Number of BSTs</vt:lpstr>
      <vt:lpstr>Number of BSTs: Example n =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 might take time O(n).</vt:lpstr>
      <vt:lpstr>What to do?</vt:lpstr>
      <vt:lpstr>What if elements are sorted?</vt:lpstr>
      <vt:lpstr>Building a Minimum-Height BST</vt:lpstr>
      <vt:lpstr>Building a Minimum-Height BST</vt:lpstr>
      <vt:lpstr>Self-Balancing  Binary Search Trees</vt:lpstr>
      <vt:lpstr>Strategy?</vt:lpstr>
      <vt:lpstr>Rotations</vt:lpstr>
      <vt:lpstr>Rotations: Rotate Right</vt:lpstr>
      <vt:lpstr>Rotations: Rotate Right</vt:lpstr>
      <vt:lpstr>Rotations: Rotate Right</vt:lpstr>
      <vt:lpstr>Rotations: Rotate Left</vt:lpstr>
      <vt:lpstr>Rotations</vt:lpstr>
      <vt:lpstr>Rotations</vt:lpstr>
      <vt:lpstr>Right Rotations</vt:lpstr>
      <vt:lpstr>Rotations</vt:lpstr>
      <vt:lpstr>Rotations</vt:lpstr>
      <vt:lpstr>Rotations</vt:lpstr>
      <vt:lpstr>Rotations</vt:lpstr>
      <vt:lpstr>Rotations</vt:lpstr>
      <vt:lpstr>Rotations</vt:lpstr>
      <vt:lpstr>Idea 1: Rotations</vt:lpstr>
      <vt:lpstr>This seems helpful</vt:lpstr>
      <vt:lpstr>Idea 2: have some proxy for balance</vt:lpstr>
      <vt:lpstr>Red-Black Trees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</dc:title>
  <dc:creator>Mary Katherine Wootters</dc:creator>
  <cp:lastModifiedBy>tmik</cp:lastModifiedBy>
  <cp:revision>230</cp:revision>
  <cp:lastPrinted>2020-01-29T02:54:29Z</cp:lastPrinted>
  <dcterms:created xsi:type="dcterms:W3CDTF">2017-04-22T15:02:31Z</dcterms:created>
  <dcterms:modified xsi:type="dcterms:W3CDTF">2022-12-18T08:36:38Z</dcterms:modified>
</cp:coreProperties>
</file>